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39"/>
  </p:notesMasterIdLst>
  <p:handoutMasterIdLst>
    <p:handoutMasterId r:id="rId40"/>
  </p:handoutMasterIdLst>
  <p:sldIdLst>
    <p:sldId id="256" r:id="rId2"/>
    <p:sldId id="314" r:id="rId3"/>
    <p:sldId id="340" r:id="rId4"/>
    <p:sldId id="341" r:id="rId5"/>
    <p:sldId id="342" r:id="rId6"/>
    <p:sldId id="343" r:id="rId7"/>
    <p:sldId id="315" r:id="rId8"/>
    <p:sldId id="338" r:id="rId9"/>
    <p:sldId id="369" r:id="rId10"/>
    <p:sldId id="370" r:id="rId11"/>
    <p:sldId id="33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67" r:id="rId20"/>
    <p:sldId id="344" r:id="rId21"/>
    <p:sldId id="345" r:id="rId22"/>
    <p:sldId id="346" r:id="rId23"/>
    <p:sldId id="347" r:id="rId24"/>
    <p:sldId id="354" r:id="rId25"/>
    <p:sldId id="355" r:id="rId26"/>
    <p:sldId id="348" r:id="rId27"/>
    <p:sldId id="350" r:id="rId28"/>
    <p:sldId id="351" r:id="rId29"/>
    <p:sldId id="352" r:id="rId30"/>
    <p:sldId id="349" r:id="rId31"/>
    <p:sldId id="353" r:id="rId32"/>
    <p:sldId id="356" r:id="rId33"/>
    <p:sldId id="357" r:id="rId34"/>
    <p:sldId id="358" r:id="rId35"/>
    <p:sldId id="359" r:id="rId36"/>
    <p:sldId id="368" r:id="rId37"/>
    <p:sldId id="313" r:id="rId3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74" d="100"/>
          <a:sy n="74" d="100"/>
        </p:scale>
        <p:origin x="1085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D1D3C6-13CC-446A-8122-D556753509B6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4E48CEA-D706-4958-A03E-1851103C6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00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F491F4-72DD-436E-9DEC-0455661450E8}" type="datetimeFigureOut">
              <a:rPr lang="en-US" smtClean="0"/>
              <a:pPr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04DA94D-D8C5-485A-BC5F-CD5203A477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19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DA94D-D8C5-485A-BC5F-CD5203A4773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2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FECC4EC-E60A-45F4-B9AB-1BC0FC9E59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38F9DC51-CA08-426A-B735-F47A74DE96C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E6D692-56B8-4AED-9AF9-9209B0F152B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EB2D4A-1D6E-4486-968B-8DEAFBCBAA5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A89824-DD52-4AF1-8F5E-77C2DF9F72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1BA8BE-6A1D-4530-823D-A187291C4FA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5FF82B-FA39-49C6-85B9-5CE5C5B9C03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C889FC05-5D90-4FBB-87F4-EEF7645245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FF280-60B3-40CE-926D-D165AC4390F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C8D7B0-2E9B-44BD-8449-5895367E48D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Tuesday, November 21st 2017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The Future in our Hands: A State-Led Framework for Planning and Development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732EA4F8-EE21-4227-B2CC-BA7BC313CC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Growth%20and%20Development%20Strategy%20Report%20Structure%20TOC.docx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276600"/>
            <a:ext cx="6400800" cy="2209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dirty="0">
                <a:solidFill>
                  <a:srgbClr val="FF0000"/>
                </a:solidFill>
              </a:rPr>
              <a:t>A Presentation to the Niger Delta Development Forum (NDDF)</a:t>
            </a:r>
          </a:p>
          <a:p>
            <a:pPr eaLnBrk="1" hangingPunct="1"/>
            <a:r>
              <a:rPr lang="en-GB" dirty="0">
                <a:solidFill>
                  <a:srgbClr val="FF0000"/>
                </a:solidFill>
              </a:rPr>
              <a:t>by</a:t>
            </a:r>
          </a:p>
          <a:p>
            <a:pPr eaLnBrk="1" hangingPunct="1"/>
            <a:r>
              <a:rPr lang="en-GB" dirty="0">
                <a:solidFill>
                  <a:srgbClr val="FF0000"/>
                </a:solidFill>
              </a:rPr>
              <a:t>Prof. A. E. </a:t>
            </a:r>
            <a:r>
              <a:rPr lang="en-GB" dirty="0" err="1">
                <a:solidFill>
                  <a:srgbClr val="FF0000"/>
                </a:solidFill>
              </a:rPr>
              <a:t>Oguntade</a:t>
            </a:r>
            <a:endParaRPr lang="en-GB" dirty="0">
              <a:solidFill>
                <a:srgbClr val="FF0000"/>
              </a:solidFill>
            </a:endParaRPr>
          </a:p>
          <a:p>
            <a:pPr eaLnBrk="1" hangingPunct="1"/>
            <a:r>
              <a:rPr lang="en-GB" dirty="0">
                <a:solidFill>
                  <a:srgbClr val="FF0000"/>
                </a:solidFill>
              </a:rPr>
              <a:t>Federal University of Technology </a:t>
            </a:r>
            <a:r>
              <a:rPr lang="en-GB" dirty="0" err="1">
                <a:solidFill>
                  <a:srgbClr val="FF0000"/>
                </a:solidFill>
              </a:rPr>
              <a:t>Akure</a:t>
            </a:r>
            <a:endParaRPr lang="en-GB" dirty="0">
              <a:solidFill>
                <a:srgbClr val="FF0000"/>
              </a:solidFill>
            </a:endParaRPr>
          </a:p>
          <a:p>
            <a:pPr eaLnBrk="1" hangingPunct="1"/>
            <a:endParaRPr lang="en-GB" dirty="0"/>
          </a:p>
        </p:txBody>
      </p:sp>
      <p:sp>
        <p:nvSpPr>
          <p:cNvPr id="2050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Tuesday, November 21st 2017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228600"/>
            <a:ext cx="7391400" cy="60960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ECC4EC-E60A-45F4-B9AB-1BC0FC9E59E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447800"/>
            <a:ext cx="7772400" cy="1524000"/>
          </a:xfrm>
        </p:spPr>
        <p:txBody>
          <a:bodyPr anchor="t">
            <a:noAutofit/>
          </a:bodyPr>
          <a:lstStyle/>
          <a:p>
            <a:r>
              <a:rPr sz="2800"/>
              <a:t>Overview of a Niger Delta Model: A Presentation of the Case Study and Features Cross River State Growth and Development Strategy (GDS) Process</a:t>
            </a:r>
            <a:br>
              <a:rPr sz="2800"/>
            </a:br>
            <a:r>
              <a:rPr sz="2800"/>
              <a:t> </a:t>
            </a:r>
          </a:p>
        </p:txBody>
      </p:sp>
      <p:pic>
        <p:nvPicPr>
          <p:cNvPr id="8" name="image2.jpg" descr="NDDFLogo.jp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448050" y="6096000"/>
            <a:ext cx="2800350" cy="685800"/>
          </a:xfrm>
          <a:prstGeom prst="rect">
            <a:avLst/>
          </a:prstGeom>
          <a:ln/>
        </p:spPr>
      </p:pic>
      <p:pic>
        <p:nvPicPr>
          <p:cNvPr id="9" name="Picture 2" descr="PI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6172200"/>
            <a:ext cx="1038225" cy="4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/>
            <a:r>
              <a:rPr lang="en-GB" dirty="0">
                <a:solidFill>
                  <a:srgbClr val="FF0000"/>
                </a:solidFill>
              </a:rPr>
              <a:t>Contents</a:t>
            </a:r>
          </a:p>
        </p:txBody>
      </p:sp>
      <p:sp>
        <p:nvSpPr>
          <p:cNvPr id="3074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307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838200"/>
            <a:ext cx="7772400" cy="5181600"/>
          </a:xfrm>
        </p:spPr>
        <p:txBody>
          <a:bodyPr/>
          <a:lstStyle/>
          <a:p>
            <a:pPr eaLnBrk="1" hangingPunct="1"/>
            <a:r>
              <a:rPr lang="en-US" sz="2400" dirty="0"/>
              <a:t>Overview of Development Planning (framework, long  </a:t>
            </a:r>
            <a:r>
              <a:rPr lang="en-US" sz="2400" dirty="0" err="1"/>
              <a:t>vrs</a:t>
            </a:r>
            <a:r>
              <a:rPr lang="en-US" sz="2400" dirty="0"/>
              <a:t> short term planning, Planning at Su-national level, etc)</a:t>
            </a:r>
          </a:p>
          <a:p>
            <a:r>
              <a:rPr lang="en-US" sz="2400" dirty="0"/>
              <a:t>Framework – Lagos, Kaduna, </a:t>
            </a:r>
            <a:r>
              <a:rPr lang="en-US" sz="2400" dirty="0" err="1"/>
              <a:t>Ondo</a:t>
            </a:r>
            <a:r>
              <a:rPr lang="en-US" sz="2400" dirty="0"/>
              <a:t>, SDP; Vision 2020</a:t>
            </a:r>
          </a:p>
          <a:p>
            <a:r>
              <a:rPr lang="en-US" sz="2400" dirty="0"/>
              <a:t>Cross River Growth and Development Strategy</a:t>
            </a:r>
          </a:p>
          <a:p>
            <a:r>
              <a:rPr lang="en-US" sz="2400" dirty="0"/>
              <a:t>The Assignment  - Objectives</a:t>
            </a:r>
          </a:p>
          <a:p>
            <a:r>
              <a:rPr lang="en-US" sz="2400" dirty="0"/>
              <a:t>The Assignment – Work </a:t>
            </a:r>
            <a:r>
              <a:rPr lang="en-US" sz="2400" dirty="0" err="1"/>
              <a:t>Programme</a:t>
            </a:r>
            <a:r>
              <a:rPr lang="en-US" sz="2400" dirty="0"/>
              <a:t> for GDS</a:t>
            </a:r>
          </a:p>
          <a:p>
            <a:r>
              <a:rPr lang="en-US" sz="2400" dirty="0"/>
              <a:t>Work </a:t>
            </a:r>
            <a:r>
              <a:rPr lang="en-US" sz="2400" dirty="0" err="1"/>
              <a:t>Programme</a:t>
            </a:r>
            <a:r>
              <a:rPr lang="en-US" sz="2400" dirty="0"/>
              <a:t> for Diagnostic Review</a:t>
            </a:r>
          </a:p>
          <a:p>
            <a:r>
              <a:rPr lang="en-US" sz="2400" dirty="0"/>
              <a:t>Communication Strategy</a:t>
            </a:r>
          </a:p>
          <a:p>
            <a:r>
              <a:rPr lang="en-US" sz="2400" dirty="0"/>
              <a:t>Structure of the GDS Report</a:t>
            </a:r>
          </a:p>
          <a:p>
            <a:r>
              <a:rPr lang="en-US" sz="2400" dirty="0"/>
              <a:t>Some FAQS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8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Development : What does it mean?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Development is a concept difficult to define to the satisfaction of everybody</a:t>
            </a:r>
          </a:p>
          <a:p>
            <a:r>
              <a:rPr lang="en-US" sz="2800" dirty="0"/>
              <a:t>It is complex, ambiguous and contentious</a:t>
            </a:r>
          </a:p>
          <a:p>
            <a:r>
              <a:rPr lang="en-US" sz="2800" dirty="0"/>
              <a:t>Perspectives to development could be historical and policy related</a:t>
            </a:r>
          </a:p>
          <a:p>
            <a:pPr lvl="1"/>
            <a:r>
              <a:rPr lang="en-US" dirty="0"/>
              <a:t>Historical perspective is long term and relatively value free </a:t>
            </a:r>
          </a:p>
          <a:p>
            <a:pPr lvl="2"/>
            <a:r>
              <a:rPr lang="en-US" dirty="0"/>
              <a:t>It sees development as a process of change</a:t>
            </a:r>
          </a:p>
          <a:p>
            <a:pPr lvl="1"/>
            <a:r>
              <a:rPr lang="en-US" dirty="0"/>
              <a:t>Policy perspective is evaluative or indicator led </a:t>
            </a:r>
          </a:p>
          <a:p>
            <a:pPr lvl="2"/>
            <a:r>
              <a:rPr lang="en-US" dirty="0"/>
              <a:t>It is based on value judgments, and has short- to medium-term time horizons</a:t>
            </a:r>
          </a:p>
          <a:p>
            <a:pPr lvl="2"/>
            <a:r>
              <a:rPr lang="en-US" dirty="0"/>
              <a:t>It sets targets to be met at different points in time for example, the Sustainable Development Goals</a:t>
            </a:r>
          </a:p>
          <a:p>
            <a:pPr lvl="1"/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Development : What does it mean?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/>
          </a:bodyPr>
          <a:lstStyle/>
          <a:p>
            <a:r>
              <a:rPr lang="en-US" sz="2800" dirty="0">
                <a:cs typeface="Times New Roman" pitchFamily="18" charset="0"/>
              </a:rPr>
              <a:t>Development concerns well-being of human beings</a:t>
            </a:r>
          </a:p>
          <a:p>
            <a:r>
              <a:rPr lang="en-US" sz="2800" dirty="0">
                <a:cs typeface="Times New Roman" pitchFamily="18" charset="0"/>
              </a:rPr>
              <a:t>Different perspectives of development given prominence at different times:</a:t>
            </a:r>
          </a:p>
          <a:p>
            <a:pPr lvl="1"/>
            <a:r>
              <a:rPr lang="en-US" dirty="0">
                <a:cs typeface="Times New Roman" pitchFamily="18" charset="0"/>
              </a:rPr>
              <a:t>mass unemployment which is usually the case in times of economic depression</a:t>
            </a:r>
          </a:p>
          <a:p>
            <a:pPr lvl="1"/>
            <a:r>
              <a:rPr lang="en-US" dirty="0">
                <a:cs typeface="Times New Roman" pitchFamily="18" charset="0"/>
              </a:rPr>
              <a:t>income gaps between the rich and the poor </a:t>
            </a:r>
          </a:p>
          <a:p>
            <a:pPr lvl="1"/>
            <a:r>
              <a:rPr lang="en-US" dirty="0">
                <a:cs typeface="Times New Roman" pitchFamily="18" charset="0"/>
              </a:rPr>
              <a:t>income distribution within nations</a:t>
            </a:r>
          </a:p>
          <a:p>
            <a:pPr lvl="1"/>
            <a:r>
              <a:rPr lang="en-US" dirty="0">
                <a:cs typeface="Times New Roman" pitchFamily="18" charset="0"/>
              </a:rPr>
              <a:t>poverty, hunger and socio-economic wellbeing</a:t>
            </a:r>
          </a:p>
          <a:p>
            <a:pPr lvl="1"/>
            <a:r>
              <a:rPr lang="en-US" dirty="0"/>
              <a:t>economic growth and national income per capita as measures of development</a:t>
            </a:r>
          </a:p>
          <a:p>
            <a:pPr lvl="1"/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Development : What does it mean?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>
                <a:cs typeface="Times New Roman" pitchFamily="18" charset="0"/>
              </a:rPr>
              <a:t>Currently economic growth is taken to be a means while human development is the end </a:t>
            </a:r>
          </a:p>
          <a:p>
            <a:r>
              <a:rPr lang="en-US" sz="2800" dirty="0">
                <a:cs typeface="Times New Roman" pitchFamily="18" charset="0"/>
              </a:rPr>
              <a:t>Additionally, sustainable development is emphasized as opposed to unqualified growth or development</a:t>
            </a:r>
          </a:p>
          <a:p>
            <a:r>
              <a:rPr lang="en-US" sz="2800" dirty="0">
                <a:cs typeface="Times New Roman" pitchFamily="18" charset="0"/>
              </a:rPr>
              <a:t>Sustainable development addresses equity between generations -  inter- and intra-generation</a:t>
            </a:r>
          </a:p>
          <a:p>
            <a:r>
              <a:rPr lang="en-US" sz="2800" dirty="0">
                <a:cs typeface="Times New Roman" pitchFamily="18" charset="0"/>
              </a:rPr>
              <a:t>Inter-generational equity  - use of available resources by present generation should not compromise the access of the future generations to the same resources</a:t>
            </a:r>
          </a:p>
          <a:p>
            <a:r>
              <a:rPr lang="en-US" sz="2800" dirty="0">
                <a:cs typeface="Times New Roman" pitchFamily="18" charset="0"/>
              </a:rPr>
              <a:t>Intra-generational equity - access to available resources and/or well being by people in all strata of the society within the same generation</a:t>
            </a:r>
          </a:p>
          <a:p>
            <a:endParaRPr lang="en-US" sz="2800" dirty="0">
              <a:cs typeface="Times New Roman" pitchFamily="18" charset="0"/>
            </a:endParaRPr>
          </a:p>
          <a:p>
            <a:pPr lvl="1"/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Development : What does it mean?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381000" y="1066800"/>
            <a:ext cx="8305800" cy="4953000"/>
          </a:xfrm>
        </p:spPr>
        <p:txBody>
          <a:bodyPr>
            <a:normAutofit fontScale="92500"/>
          </a:bodyPr>
          <a:lstStyle/>
          <a:p>
            <a:r>
              <a:rPr lang="en-US" sz="2800" dirty="0">
                <a:cs typeface="Times New Roman" pitchFamily="18" charset="0"/>
              </a:rPr>
              <a:t>Sustainability issues can be categorized into economic, environmental and social</a:t>
            </a:r>
          </a:p>
          <a:p>
            <a:r>
              <a:rPr lang="en-US" sz="2800" dirty="0">
                <a:cs typeface="Times New Roman" pitchFamily="18" charset="0"/>
              </a:rPr>
              <a:t>Economic sustainability addresses changes in the total capital stock over time. </a:t>
            </a:r>
          </a:p>
          <a:p>
            <a:r>
              <a:rPr lang="en-US" sz="2800" dirty="0">
                <a:cs typeface="Times New Roman" pitchFamily="18" charset="0"/>
              </a:rPr>
              <a:t>Environmental sustainability is concerned with life support systems required for survival of present and future generations</a:t>
            </a:r>
          </a:p>
          <a:p>
            <a:r>
              <a:rPr lang="en-US" sz="2800" dirty="0">
                <a:cs typeface="Times New Roman" pitchFamily="18" charset="0"/>
              </a:rPr>
              <a:t>Social sustainability addresses relationships between individuals and groups in the society in regard to participation, togetherness, empathy, honesty, etc</a:t>
            </a:r>
          </a:p>
          <a:p>
            <a:r>
              <a:rPr lang="en-US" sz="2800" dirty="0">
                <a:cs typeface="Times New Roman" pitchFamily="18" charset="0"/>
              </a:rPr>
              <a:t>Without economic and environmental sustainability, social sustainability cannot be guaranteed</a:t>
            </a:r>
          </a:p>
          <a:p>
            <a:endParaRPr lang="en-US" sz="2800" dirty="0">
              <a:cs typeface="Times New Roman" pitchFamily="18" charset="0"/>
            </a:endParaRPr>
          </a:p>
          <a:p>
            <a:pPr lvl="1"/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Development Planning: An Intro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Autofit/>
          </a:bodyPr>
          <a:lstStyle/>
          <a:p>
            <a:r>
              <a:rPr lang="en-US" sz="2800" dirty="0"/>
              <a:t>Development planning – (strategic planning)</a:t>
            </a:r>
          </a:p>
          <a:p>
            <a:r>
              <a:rPr lang="en-US" sz="2800" dirty="0"/>
              <a:t>the process of determining :</a:t>
            </a:r>
          </a:p>
          <a:p>
            <a:pPr lvl="1"/>
            <a:r>
              <a:rPr lang="en-US" sz="2800" dirty="0"/>
              <a:t>where a nation is going  -  what it wants to be in the future and </a:t>
            </a:r>
          </a:p>
          <a:p>
            <a:pPr lvl="1"/>
            <a:r>
              <a:rPr lang="en-US" sz="2800" dirty="0"/>
              <a:t>how it intends to get there</a:t>
            </a:r>
          </a:p>
          <a:p>
            <a:r>
              <a:rPr lang="en-US" sz="2800" dirty="0"/>
              <a:t>A well-prepared development plan can be useful in:</a:t>
            </a:r>
          </a:p>
          <a:p>
            <a:pPr lvl="1"/>
            <a:r>
              <a:rPr lang="en-US" sz="2800" dirty="0"/>
              <a:t>saving time, and eliminating the duplication of efforts proper coordination of constituents of the state</a:t>
            </a:r>
          </a:p>
          <a:p>
            <a:pPr lvl="1"/>
            <a:r>
              <a:rPr lang="en-US" sz="2800" dirty="0"/>
              <a:t>providing a frame of reference for decisions on resource allocation; and</a:t>
            </a:r>
          </a:p>
          <a:p>
            <a:pPr lvl="1"/>
            <a:r>
              <a:rPr lang="en-US" sz="2800" dirty="0"/>
              <a:t>creating a basis for measuring performance</a:t>
            </a:r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Development Planning: An Intro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A development plan provides opportunity to </a:t>
            </a:r>
          </a:p>
          <a:p>
            <a:pPr lvl="1"/>
            <a:r>
              <a:rPr lang="en-US" sz="3000" dirty="0"/>
              <a:t>control the state’s destiny </a:t>
            </a:r>
          </a:p>
          <a:p>
            <a:pPr lvl="1"/>
            <a:r>
              <a:rPr lang="en-US" sz="3000" dirty="0"/>
              <a:t>seize on unforeseen advantages</a:t>
            </a:r>
          </a:p>
          <a:p>
            <a:pPr lvl="1"/>
            <a:r>
              <a:rPr lang="en-US" sz="3000" dirty="0"/>
              <a:t>be more prepared to react to negative events or changes in a more controlled way</a:t>
            </a:r>
          </a:p>
          <a:p>
            <a:pPr lvl="1"/>
            <a:r>
              <a:rPr lang="en-US" sz="2800" dirty="0"/>
              <a:t>plan for change</a:t>
            </a:r>
          </a:p>
          <a:p>
            <a:pPr lvl="1"/>
            <a:r>
              <a:rPr lang="en-US" sz="2800" dirty="0"/>
              <a:t>change the current ways of doing things within the state</a:t>
            </a:r>
          </a:p>
          <a:p>
            <a:r>
              <a:rPr lang="en-US" sz="2800" dirty="0"/>
              <a:t>Development planning entails:</a:t>
            </a:r>
          </a:p>
          <a:p>
            <a:pPr lvl="1"/>
            <a:r>
              <a:rPr lang="en-US" sz="3000" dirty="0"/>
              <a:t> predetermined action towards achieving specific developmental goals</a:t>
            </a:r>
          </a:p>
          <a:p>
            <a:pPr lvl="1"/>
            <a:r>
              <a:rPr lang="en-US" sz="3000" dirty="0"/>
              <a:t>direction and control towards achieving plan targets </a:t>
            </a:r>
          </a:p>
          <a:p>
            <a:pPr lvl="1"/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Development Planning: An Intro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Autofit/>
          </a:bodyPr>
          <a:lstStyle/>
          <a:p>
            <a:r>
              <a:rPr lang="en-US" sz="3200" b="1" dirty="0"/>
              <a:t>A development plan is used to:</a:t>
            </a:r>
          </a:p>
          <a:p>
            <a:pPr marL="640080" lvl="1" indent="-283464">
              <a:defRPr/>
            </a:pPr>
            <a:r>
              <a:rPr lang="en-GB" sz="3200" dirty="0"/>
              <a:t>provide overall direction and policy goals towards which MDAs can direct their sector plans and against which these plans can be evaluated to ensure their contribution to overall goal policy</a:t>
            </a:r>
          </a:p>
          <a:p>
            <a:pPr lvl="2"/>
            <a:r>
              <a:rPr lang="en-GB" sz="3200" dirty="0"/>
              <a:t>publicize to public the direction in which the State Government intends to advance development over the coming few years and beyond </a:t>
            </a:r>
          </a:p>
          <a:p>
            <a:pPr lvl="1"/>
            <a:endParaRPr lang="en-US" sz="3200" dirty="0"/>
          </a:p>
          <a:p>
            <a:pPr lvl="1"/>
            <a:endParaRPr lang="en-US" sz="32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Development Planning: An Intro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33400"/>
          </a:xfrm>
        </p:spPr>
        <p:txBody>
          <a:bodyPr>
            <a:noAutofit/>
          </a:bodyPr>
          <a:lstStyle/>
          <a:p>
            <a:r>
              <a:rPr lang="en-US" sz="3200" b="1" dirty="0"/>
              <a:t>Relationship between different plans:</a:t>
            </a:r>
          </a:p>
          <a:p>
            <a:pPr lvl="1"/>
            <a:endParaRPr lang="en-US" sz="3200" dirty="0"/>
          </a:p>
          <a:p>
            <a:pPr lvl="1"/>
            <a:endParaRPr lang="en-US" sz="32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609600" y="1280160"/>
            <a:ext cx="8077200" cy="4912996"/>
            <a:chOff x="1453" y="9348"/>
            <a:chExt cx="9053" cy="5713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1453" y="9348"/>
              <a:ext cx="9053" cy="5713"/>
            </a:xfrm>
            <a:prstGeom prst="rect">
              <a:avLst/>
            </a:prstGeom>
            <a:solidFill>
              <a:srgbClr val="DDD8C2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10" name="Text Box 5"/>
            <p:cNvSpPr txBox="1">
              <a:spLocks noChangeArrowheads="1"/>
            </p:cNvSpPr>
            <p:nvPr/>
          </p:nvSpPr>
          <p:spPr bwMode="auto">
            <a:xfrm>
              <a:off x="1720" y="10716"/>
              <a:ext cx="4342" cy="586"/>
            </a:xfrm>
            <a:prstGeom prst="rect">
              <a:avLst/>
            </a:prstGeom>
            <a:solidFill>
              <a:srgbClr val="DBE5F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600">
                  <a:solidFill>
                    <a:schemeClr val="tx1"/>
                  </a:solidFill>
                  <a:latin typeface="Calibri" pitchFamily="34" charset="0"/>
                  <a:cs typeface="Arial" charset="0"/>
                </a:rPr>
                <a:t>Sector Development Plan – 5 to 10 years</a:t>
              </a:r>
              <a:endParaRPr lang="en-US" sz="16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1720" y="11590"/>
              <a:ext cx="4342" cy="589"/>
            </a:xfrm>
            <a:prstGeom prst="rect">
              <a:avLst/>
            </a:prstGeom>
            <a:solidFill>
              <a:srgbClr val="B8CCE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400" dirty="0">
                  <a:solidFill>
                    <a:schemeClr val="tx1"/>
                  </a:solidFill>
                  <a:latin typeface="Calibri" pitchFamily="34" charset="0"/>
                  <a:cs typeface="Arial" charset="0"/>
                </a:rPr>
                <a:t>Medium Term Sector Strategy – 3 years – No funding gaps</a:t>
              </a:r>
              <a:endParaRPr lang="en-US" sz="1400" dirty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1720" y="12479"/>
              <a:ext cx="4342" cy="564"/>
            </a:xfrm>
            <a:prstGeom prst="rect">
              <a:avLst/>
            </a:prstGeom>
            <a:solidFill>
              <a:srgbClr val="F2DBDB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600">
                  <a:solidFill>
                    <a:schemeClr val="tx1"/>
                  </a:solidFill>
                  <a:latin typeface="Calibri" pitchFamily="34" charset="0"/>
                  <a:cs typeface="Arial" charset="0"/>
                </a:rPr>
                <a:t>Annual Budget</a:t>
              </a:r>
              <a:endParaRPr lang="en-US" sz="16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Text Box 8"/>
            <p:cNvSpPr txBox="1">
              <a:spLocks noChangeArrowheads="1"/>
            </p:cNvSpPr>
            <p:nvPr/>
          </p:nvSpPr>
          <p:spPr bwMode="auto">
            <a:xfrm>
              <a:off x="1707" y="13340"/>
              <a:ext cx="4355" cy="564"/>
            </a:xfrm>
            <a:prstGeom prst="rect">
              <a:avLst/>
            </a:prstGeom>
            <a:solidFill>
              <a:srgbClr val="B6DDE8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800">
                  <a:solidFill>
                    <a:schemeClr val="tx1"/>
                  </a:solidFill>
                  <a:latin typeface="Calibri" pitchFamily="34" charset="0"/>
                  <a:cs typeface="Arial" charset="0"/>
                </a:rPr>
                <a:t>Annual Operational Plan</a:t>
              </a:r>
              <a:endParaRPr lang="en-US" sz="18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1707" y="14190"/>
              <a:ext cx="4355" cy="621"/>
            </a:xfrm>
            <a:prstGeom prst="rect">
              <a:avLst/>
            </a:prstGeom>
            <a:solidFill>
              <a:srgbClr val="FBD4B4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600">
                  <a:solidFill>
                    <a:schemeClr val="tx1"/>
                  </a:solidFill>
                  <a:latin typeface="Calibri" pitchFamily="34" charset="0"/>
                  <a:cs typeface="Arial" charset="0"/>
                </a:rPr>
                <a:t>Departmental Cash Flow Projections</a:t>
              </a:r>
              <a:endParaRPr lang="en-US" sz="16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6399" y="10731"/>
              <a:ext cx="3694" cy="58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100">
                  <a:solidFill>
                    <a:schemeClr val="tx1"/>
                  </a:solidFill>
                  <a:latin typeface="Calibri" pitchFamily="34" charset="0"/>
                  <a:cs typeface="Arial" charset="0"/>
                </a:rPr>
                <a:t>Links policy to strategy, generally costed but may include funding gaps</a:t>
              </a:r>
              <a:endParaRPr lang="en-US" sz="11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6399" y="11590"/>
              <a:ext cx="3694" cy="58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rPr>
                <a:t>Consistent with the Sector Plan, all activities </a:t>
              </a:r>
              <a:r>
                <a:rPr lang="en-US" sz="1050" dirty="0" err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rPr>
                <a:t>costed</a:t>
              </a:r>
              <a:r>
                <a:rPr lang="en-US" sz="1050" dirty="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rPr>
                <a:t> within projected ceilings</a:t>
              </a:r>
              <a:endParaRPr lang="en-US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12"/>
            <p:cNvSpPr txBox="1">
              <a:spLocks noChangeArrowheads="1"/>
            </p:cNvSpPr>
            <p:nvPr/>
          </p:nvSpPr>
          <p:spPr bwMode="auto">
            <a:xfrm>
              <a:off x="6399" y="12479"/>
              <a:ext cx="3694" cy="56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100">
                  <a:solidFill>
                    <a:schemeClr val="tx1"/>
                  </a:solidFill>
                  <a:latin typeface="Calibri" pitchFamily="34" charset="0"/>
                  <a:cs typeface="Arial" charset="0"/>
                </a:rPr>
                <a:t>Based on the first year of the most recent rolling MTSS</a:t>
              </a:r>
              <a:endParaRPr lang="en-US" sz="110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6399" y="13355"/>
              <a:ext cx="3694" cy="5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rPr>
                <a:t>Defines responsibilities for implementation in relation to the budget</a:t>
              </a:r>
              <a:endParaRPr lang="en-US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 Box 14"/>
            <p:cNvSpPr txBox="1">
              <a:spLocks noChangeArrowheads="1"/>
            </p:cNvSpPr>
            <p:nvPr/>
          </p:nvSpPr>
          <p:spPr bwMode="auto">
            <a:xfrm>
              <a:off x="6399" y="14175"/>
              <a:ext cx="3694" cy="6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rPr>
                <a:t>Quarterly projections of cash requirements against all planned activities</a:t>
              </a:r>
              <a:endParaRPr lang="en-US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0" name="AutoShape 15"/>
            <p:cNvCxnSpPr>
              <a:cxnSpLocks noChangeShapeType="1"/>
            </p:cNvCxnSpPr>
            <p:nvPr/>
          </p:nvCxnSpPr>
          <p:spPr bwMode="auto">
            <a:xfrm>
              <a:off x="3757" y="11302"/>
              <a:ext cx="0" cy="28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1" name="AutoShape 16"/>
            <p:cNvCxnSpPr>
              <a:cxnSpLocks noChangeShapeType="1"/>
            </p:cNvCxnSpPr>
            <p:nvPr/>
          </p:nvCxnSpPr>
          <p:spPr bwMode="auto">
            <a:xfrm>
              <a:off x="3757" y="12179"/>
              <a:ext cx="0" cy="30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2" name="AutoShape 17"/>
            <p:cNvCxnSpPr>
              <a:cxnSpLocks noChangeShapeType="1"/>
            </p:cNvCxnSpPr>
            <p:nvPr/>
          </p:nvCxnSpPr>
          <p:spPr bwMode="auto">
            <a:xfrm>
              <a:off x="3757" y="13043"/>
              <a:ext cx="0" cy="29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23" name="AutoShape 18"/>
            <p:cNvCxnSpPr>
              <a:cxnSpLocks noChangeShapeType="1"/>
            </p:cNvCxnSpPr>
            <p:nvPr/>
          </p:nvCxnSpPr>
          <p:spPr bwMode="auto">
            <a:xfrm>
              <a:off x="3757" y="13904"/>
              <a:ext cx="0" cy="27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1720" y="9651"/>
              <a:ext cx="4342" cy="745"/>
            </a:xfrm>
            <a:prstGeom prst="rect">
              <a:avLst/>
            </a:prstGeom>
            <a:solidFill>
              <a:srgbClr val="EAF1D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</a:pPr>
              <a:r>
                <a:rPr lang="en-US" sz="1600" dirty="0">
                  <a:solidFill>
                    <a:schemeClr val="tx1"/>
                  </a:solidFill>
                  <a:latin typeface="Calibri" pitchFamily="34" charset="0"/>
                  <a:cs typeface="Arial" charset="0"/>
                </a:rPr>
                <a:t>Long and Medium Term Policy Documents – </a:t>
              </a:r>
              <a:r>
                <a:rPr lang="en-US" sz="1600" dirty="0">
                  <a:latin typeface="Calibri" pitchFamily="34" charset="0"/>
                  <a:cs typeface="Arial" charset="0"/>
                </a:rPr>
                <a:t> State </a:t>
              </a:r>
              <a:r>
                <a:rPr lang="en-US" sz="1600" dirty="0" err="1">
                  <a:latin typeface="Calibri" pitchFamily="34" charset="0"/>
                  <a:cs typeface="Arial" charset="0"/>
                </a:rPr>
                <a:t>Devt</a:t>
              </a:r>
              <a:r>
                <a:rPr lang="en-US" sz="1600" dirty="0">
                  <a:latin typeface="Calibri" pitchFamily="34" charset="0"/>
                  <a:cs typeface="Arial" charset="0"/>
                </a:rPr>
                <a:t> Plan</a:t>
              </a:r>
              <a:endParaRPr lang="en-US" sz="1600" dirty="0">
                <a:solidFill>
                  <a:schemeClr val="tx1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25" name="AutoShape 20"/>
            <p:cNvCxnSpPr>
              <a:cxnSpLocks noChangeShapeType="1"/>
            </p:cNvCxnSpPr>
            <p:nvPr/>
          </p:nvCxnSpPr>
          <p:spPr bwMode="auto">
            <a:xfrm>
              <a:off x="3757" y="10396"/>
              <a:ext cx="0" cy="32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>
              <a:off x="6399" y="9651"/>
              <a:ext cx="3694" cy="7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en-US" sz="1050" dirty="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rPr>
                <a:t>Outlines overall State Policy Outcomes Loosely </a:t>
              </a:r>
              <a:r>
                <a:rPr lang="en-US" sz="1050" dirty="0" err="1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rPr>
                <a:t>costed</a:t>
              </a:r>
              <a:r>
                <a:rPr lang="en-US" sz="1050" dirty="0"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rPr>
                <a:t> if possible to demonstrate general realism</a:t>
              </a:r>
              <a:endParaRPr lang="en-US" sz="105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People are not comfortable with change</a:t>
            </a:r>
          </a:p>
          <a:p>
            <a:r>
              <a:rPr lang="en-US" sz="2800" dirty="0"/>
              <a:t>Therefore, development planning should be inclusive – carry most people along</a:t>
            </a:r>
          </a:p>
          <a:p>
            <a:r>
              <a:rPr lang="en-US" sz="2800" dirty="0"/>
              <a:t>The process must be logical and carefully thought-out</a:t>
            </a:r>
          </a:p>
          <a:p>
            <a:r>
              <a:rPr lang="en-US" sz="2800" dirty="0"/>
              <a:t>Development planning is both a political exercise as well as a logical, rational process</a:t>
            </a:r>
          </a:p>
          <a:p>
            <a:r>
              <a:rPr lang="en-US" sz="2800" dirty="0"/>
              <a:t>To ensure wide ownership of the plan and support for its implementation:</a:t>
            </a:r>
          </a:p>
          <a:p>
            <a:pPr lvl="1"/>
            <a:r>
              <a:rPr lang="en-US" dirty="0"/>
              <a:t>All elements of the economy, and many individuals, should have some input into it </a:t>
            </a:r>
          </a:p>
          <a:p>
            <a:pPr lvl="1"/>
            <a:r>
              <a:rPr lang="en-US" dirty="0"/>
              <a:t>The views of the people should be obtained </a:t>
            </a:r>
          </a:p>
          <a:p>
            <a:pPr lvl="1"/>
            <a:r>
              <a:rPr lang="en-US" dirty="0"/>
              <a:t>The sponsorship of the leadership and other key personalities of the state should be visible</a:t>
            </a:r>
          </a:p>
          <a:p>
            <a:pPr lvl="1"/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 lnSpcReduction="10000"/>
          </a:bodyPr>
          <a:lstStyle/>
          <a:p>
            <a:r>
              <a:rPr lang="en-US" sz="3200" b="1" dirty="0"/>
              <a:t>Why we must plan</a:t>
            </a:r>
          </a:p>
          <a:p>
            <a:pPr lvl="1"/>
            <a:r>
              <a:rPr lang="en-US" sz="2800" dirty="0"/>
              <a:t>Habakkuk 2:2 indicates the importance of planning; it states:</a:t>
            </a:r>
          </a:p>
          <a:p>
            <a:pPr lvl="1"/>
            <a:r>
              <a:rPr lang="en-US" sz="2800" dirty="0"/>
              <a:t>Write the vision (</a:t>
            </a:r>
            <a:r>
              <a:rPr lang="en-US" sz="2800" i="1" dirty="0"/>
              <a:t>the picture of what you want achieve</a:t>
            </a:r>
            <a:r>
              <a:rPr lang="en-US" sz="2800" dirty="0"/>
              <a:t>), make it plain upon tables (</a:t>
            </a:r>
            <a:r>
              <a:rPr lang="en-US" sz="2800" i="1" dirty="0"/>
              <a:t>books, posters, billboards</a:t>
            </a:r>
            <a:r>
              <a:rPr lang="en-US" sz="2800" dirty="0"/>
              <a:t>), that he may run that </a:t>
            </a:r>
            <a:r>
              <a:rPr lang="en-US" sz="2800" dirty="0" err="1"/>
              <a:t>readeth</a:t>
            </a:r>
            <a:r>
              <a:rPr lang="en-US" sz="2800" dirty="0"/>
              <a:t> it</a:t>
            </a:r>
          </a:p>
          <a:p>
            <a:pPr lvl="1"/>
            <a:r>
              <a:rPr lang="en-US" sz="2800" i="1" dirty="0"/>
              <a:t>Making it plain means</a:t>
            </a:r>
            <a:r>
              <a:rPr lang="en-US" sz="2800" dirty="0"/>
              <a:t>: ensure it is clearly spelt out, easy to read and understandable; no ambiguity</a:t>
            </a:r>
          </a:p>
          <a:p>
            <a:pPr lvl="1"/>
            <a:r>
              <a:rPr lang="en-US" sz="2800" i="1" dirty="0"/>
              <a:t>He may run that </a:t>
            </a:r>
            <a:r>
              <a:rPr lang="en-US" sz="2800" i="1" dirty="0" err="1"/>
              <a:t>readeth</a:t>
            </a:r>
            <a:r>
              <a:rPr lang="en-US" sz="2800" i="1" dirty="0"/>
              <a:t> it means</a:t>
            </a:r>
            <a:r>
              <a:rPr lang="en-US" sz="2800" dirty="0"/>
              <a:t>: anybody that reads it is under compulsion /  propelled to run with to implement it</a:t>
            </a:r>
          </a:p>
          <a:p>
            <a:pPr lvl="1"/>
            <a:endParaRPr lang="en-US" sz="32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800" b="1" dirty="0"/>
              <a:t>Successful implementation of a good plan will result in:</a:t>
            </a:r>
          </a:p>
          <a:p>
            <a:pPr lvl="1">
              <a:defRPr/>
            </a:pPr>
            <a:r>
              <a:rPr lang="en-US" sz="2800" dirty="0"/>
              <a:t>Shift from traditional low output technologies to science-based high output technologies</a:t>
            </a:r>
          </a:p>
          <a:p>
            <a:pPr lvl="1">
              <a:defRPr/>
            </a:pPr>
            <a:r>
              <a:rPr lang="en-US" sz="2800" dirty="0"/>
              <a:t>Shift at the household level from subsistence production to specialization and commercialized production activities</a:t>
            </a:r>
          </a:p>
          <a:p>
            <a:pPr lvl="1">
              <a:defRPr/>
            </a:pPr>
            <a:r>
              <a:rPr lang="en-US" sz="2800" dirty="0"/>
              <a:t>Increased importance of output and input markets and market linkages.</a:t>
            </a:r>
          </a:p>
          <a:p>
            <a:pPr lvl="1">
              <a:defRPr/>
            </a:pPr>
            <a:r>
              <a:rPr lang="en-US" sz="2800" dirty="0"/>
              <a:t>Substitution of capital for </a:t>
            </a:r>
            <a:r>
              <a:rPr lang="en-US" sz="2800" dirty="0" err="1"/>
              <a:t>labour</a:t>
            </a:r>
            <a:r>
              <a:rPr lang="en-US" sz="2800" dirty="0"/>
              <a:t>, that is, increased mechanization and automation</a:t>
            </a:r>
          </a:p>
          <a:p>
            <a:pPr lvl="1"/>
            <a:endParaRPr lang="en-US" sz="36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b="1" dirty="0"/>
              <a:t>Successful implementation of a good plan will result in:</a:t>
            </a:r>
          </a:p>
          <a:p>
            <a:pPr lvl="1">
              <a:defRPr/>
            </a:pPr>
            <a:r>
              <a:rPr lang="en-US" sz="3200" dirty="0"/>
              <a:t>Increase in average enterprise size and output as more efficient producers specialize and expand production</a:t>
            </a:r>
          </a:p>
          <a:p>
            <a:pPr lvl="1">
              <a:defRPr/>
            </a:pPr>
            <a:r>
              <a:rPr lang="en-US" sz="3200" dirty="0"/>
              <a:t>Declining real prices of household consumables, especially food as supplies are increased</a:t>
            </a:r>
          </a:p>
          <a:p>
            <a:pPr lvl="1">
              <a:defRPr/>
            </a:pPr>
            <a:r>
              <a:rPr lang="en-US" sz="3200" dirty="0"/>
              <a:t>Increasing average household income despite price decline due to increased productivity</a:t>
            </a:r>
          </a:p>
          <a:p>
            <a:pPr lvl="1"/>
            <a:endParaRPr lang="en-US" sz="40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b="1" dirty="0"/>
              <a:t>Successful implementation of a good plan will result in:</a:t>
            </a:r>
          </a:p>
          <a:p>
            <a:pPr lvl="1">
              <a:defRPr/>
            </a:pPr>
            <a:r>
              <a:rPr lang="en-US" sz="3200" dirty="0"/>
              <a:t>Increase in average enterprise size and output as more efficient producers specialize and expand production</a:t>
            </a:r>
          </a:p>
          <a:p>
            <a:pPr lvl="1">
              <a:defRPr/>
            </a:pPr>
            <a:r>
              <a:rPr lang="en-US" sz="3200" dirty="0"/>
              <a:t>Declining real prices of household consumables, especially food as supplies are increased</a:t>
            </a:r>
          </a:p>
          <a:p>
            <a:pPr lvl="1">
              <a:defRPr/>
            </a:pPr>
            <a:r>
              <a:rPr lang="en-US" sz="3200" dirty="0"/>
              <a:t>Increasing average household income despite price decline due to increased productivity</a:t>
            </a:r>
          </a:p>
          <a:p>
            <a:pPr lvl="1"/>
            <a:endParaRPr lang="en-US" sz="40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b="1" dirty="0"/>
              <a:t>Successful implementation of a good plan will result in:</a:t>
            </a:r>
          </a:p>
          <a:p>
            <a:pPr lvl="1">
              <a:defRPr/>
            </a:pPr>
            <a:r>
              <a:rPr lang="en-US" sz="3200" dirty="0"/>
              <a:t>Decline in the share of the workforce employed in agriculture </a:t>
            </a:r>
          </a:p>
          <a:p>
            <a:pPr lvl="1">
              <a:defRPr/>
            </a:pPr>
            <a:r>
              <a:rPr lang="en-US" sz="3200" dirty="0"/>
              <a:t>Decline in the share of agricultural GDP as a proportion of overall GDP</a:t>
            </a:r>
          </a:p>
          <a:p>
            <a:pPr lvl="1"/>
            <a:endParaRPr lang="en-US" sz="40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000" b="1" dirty="0"/>
              <a:t>Enabling conditions for successful implementation of a good plan:</a:t>
            </a:r>
          </a:p>
          <a:p>
            <a:pPr lvl="1">
              <a:defRPr/>
            </a:pPr>
            <a:r>
              <a:rPr lang="en-US" sz="2800" dirty="0"/>
              <a:t>Effective research and technological development efforts</a:t>
            </a:r>
          </a:p>
          <a:p>
            <a:pPr lvl="1">
              <a:defRPr/>
            </a:pPr>
            <a:r>
              <a:rPr lang="en-US" sz="2800" dirty="0"/>
              <a:t>Effective agricultural (technological) extension services</a:t>
            </a:r>
          </a:p>
          <a:p>
            <a:pPr lvl="1">
              <a:defRPr/>
            </a:pPr>
            <a:r>
              <a:rPr lang="en-US" sz="2800" dirty="0"/>
              <a:t>Efficient market channels for selling output</a:t>
            </a:r>
          </a:p>
          <a:p>
            <a:pPr lvl="1">
              <a:defRPr/>
            </a:pPr>
            <a:r>
              <a:rPr lang="en-US" sz="2800" dirty="0"/>
              <a:t>Efficient input markets to deliver inputs to agriculture and industries</a:t>
            </a:r>
          </a:p>
          <a:p>
            <a:pPr lvl="1">
              <a:defRPr/>
            </a:pPr>
            <a:r>
              <a:rPr lang="en-US" sz="2800" dirty="0"/>
              <a:t>Value-added (agricultural and industrial) raw material processing enterprises</a:t>
            </a:r>
          </a:p>
          <a:p>
            <a:pPr lvl="1"/>
            <a:endParaRPr lang="en-US" sz="30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b="1" dirty="0"/>
              <a:t>Enabling conditions for successful implementation of a good plan:</a:t>
            </a:r>
          </a:p>
          <a:p>
            <a:pPr lvl="1">
              <a:defRPr/>
            </a:pPr>
            <a:r>
              <a:rPr lang="en-US" sz="2800" dirty="0"/>
              <a:t>Land tenure system that allows adequate access to land for farming and industrial uses</a:t>
            </a:r>
          </a:p>
          <a:p>
            <a:pPr lvl="1">
              <a:defRPr/>
            </a:pPr>
            <a:r>
              <a:rPr lang="en-US" sz="2800" dirty="0"/>
              <a:t>Affordable finance for production and marketing agricultural and industrial products</a:t>
            </a:r>
          </a:p>
          <a:p>
            <a:pPr lvl="1">
              <a:defRPr/>
            </a:pPr>
            <a:r>
              <a:rPr lang="en-US" sz="2800" dirty="0"/>
              <a:t>Low barriers to trade</a:t>
            </a:r>
          </a:p>
          <a:p>
            <a:pPr lvl="1">
              <a:defRPr/>
            </a:pPr>
            <a:r>
              <a:rPr lang="en-US" sz="2800" dirty="0"/>
              <a:t>Supportive legal framework</a:t>
            </a:r>
          </a:p>
          <a:p>
            <a:pPr lvl="1">
              <a:defRPr/>
            </a:pPr>
            <a:r>
              <a:rPr lang="en-US" sz="2800" dirty="0"/>
              <a:t>Adequate and efficient public infrastructure</a:t>
            </a:r>
          </a:p>
          <a:p>
            <a:pPr lvl="1"/>
            <a:endParaRPr lang="en-US" sz="32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Development Planning: An Intro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b="1" dirty="0"/>
              <a:t>Enabling conditions for successful implementation of a good plan:</a:t>
            </a:r>
          </a:p>
          <a:p>
            <a:pPr lvl="1">
              <a:defRPr/>
            </a:pPr>
            <a:r>
              <a:rPr lang="en-US" sz="2800" dirty="0"/>
              <a:t>Given the political system and the responsibilities of the three tiers of government as entrenched in the constitution, there is a need for a significant level of cooperation among tiers of government in Nigeria in order to put the enabling conditions in place</a:t>
            </a:r>
          </a:p>
          <a:p>
            <a:pPr lvl="1"/>
            <a:endParaRPr lang="en-US" sz="32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Objectives of CRS GDS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 CRS sets out to develop a 30-year growth and development strategic (</a:t>
            </a:r>
            <a:r>
              <a:rPr lang="en-US" sz="2800" b="1" dirty="0"/>
              <a:t>GDS</a:t>
            </a:r>
            <a:r>
              <a:rPr lang="en-US" sz="2800" dirty="0"/>
              <a:t>) plan to leverage on its areas of competitiveness in delivering inclusive governance and </a:t>
            </a:r>
            <a:r>
              <a:rPr lang="en-US" sz="2800" b="1" dirty="0"/>
              <a:t>sustainability</a:t>
            </a:r>
            <a:r>
              <a:rPr lang="en-US" sz="2800" dirty="0"/>
              <a:t> to its people</a:t>
            </a:r>
          </a:p>
          <a:p>
            <a:r>
              <a:rPr lang="en-US" sz="2800" dirty="0"/>
              <a:t>The </a:t>
            </a:r>
            <a:r>
              <a:rPr lang="en-US" sz="2800" b="1" dirty="0"/>
              <a:t>sustainability</a:t>
            </a:r>
            <a:r>
              <a:rPr lang="en-US" sz="2800" dirty="0"/>
              <a:t> considerations are to be consistent with the UN-SDGs and CUSO’s Greener Economy; Greener Jobs (GEGJ) Concepts</a:t>
            </a:r>
          </a:p>
          <a:p>
            <a:r>
              <a:rPr lang="en-US" sz="2800" dirty="0"/>
              <a:t>The assignment is to develop and/or validate available baseline sector reports and co-develop a comprehensive </a:t>
            </a:r>
            <a:r>
              <a:rPr lang="en-US" sz="2800" b="1" dirty="0"/>
              <a:t>GDS </a:t>
            </a:r>
            <a:r>
              <a:rPr lang="en-US" sz="2800" dirty="0"/>
              <a:t>strategic plan including policies for CRS for the period 2015 – 2045</a:t>
            </a:r>
          </a:p>
          <a:p>
            <a:pPr lvl="1"/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Objectives of CRS GDS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2800" b="1" i="1" dirty="0"/>
              <a:t>Specific Objectives:</a:t>
            </a:r>
            <a:endParaRPr lang="en-US" sz="2800" b="1" dirty="0"/>
          </a:p>
          <a:p>
            <a:r>
              <a:rPr lang="en-US" sz="2800" dirty="0"/>
              <a:t>Assess and analyze the State’s priorities over years</a:t>
            </a:r>
          </a:p>
          <a:p>
            <a:pPr lvl="1"/>
            <a:r>
              <a:rPr lang="en-US" dirty="0"/>
              <a:t> </a:t>
            </a:r>
            <a:r>
              <a:rPr lang="en-US" i="1" dirty="0" err="1"/>
              <a:t>wrt</a:t>
            </a:r>
            <a:r>
              <a:rPr lang="en-US" dirty="0"/>
              <a:t>  gender and environmental considerations, </a:t>
            </a:r>
          </a:p>
          <a:p>
            <a:pPr lvl="1"/>
            <a:r>
              <a:rPr lang="en-US" dirty="0"/>
              <a:t>relative to other sub nationals in the country, </a:t>
            </a:r>
          </a:p>
          <a:p>
            <a:pPr lvl="1"/>
            <a:r>
              <a:rPr lang="en-US" dirty="0"/>
              <a:t>as benchmarked with national metrics and international declarations such as the UN-SDGs etc</a:t>
            </a:r>
            <a:endParaRPr lang="en-GB" dirty="0"/>
          </a:p>
          <a:p>
            <a:r>
              <a:rPr lang="en-US" sz="2800" dirty="0"/>
              <a:t>Assess, analyze and document the CRS’s internal &amp; external influences and stakeholders – history, institutional capacity, cross cutting areas (gender, governance, environment etc.), regulations, standards, partnerships, growth trajectories </a:t>
            </a:r>
          </a:p>
          <a:p>
            <a:pPr lvl="1"/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Objectives of CRS GDS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0010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 </a:t>
            </a:r>
            <a:r>
              <a:rPr lang="en-US" sz="2800" b="1" i="1" dirty="0"/>
              <a:t>Specific Objectives (</a:t>
            </a:r>
            <a:r>
              <a:rPr lang="en-US" sz="2800" b="1" i="1" dirty="0" err="1"/>
              <a:t>Cntd</a:t>
            </a:r>
            <a:r>
              <a:rPr lang="en-US" sz="2800" b="1" i="1" dirty="0"/>
              <a:t>):</a:t>
            </a:r>
          </a:p>
          <a:p>
            <a:r>
              <a:rPr lang="en-US" sz="2800" dirty="0"/>
              <a:t>Carry out public engagement sessions across CRS to assist sector information gathering</a:t>
            </a:r>
          </a:p>
          <a:p>
            <a:pPr lvl="0"/>
            <a:r>
              <a:rPr lang="en-US" sz="2800" dirty="0"/>
              <a:t>Synthesize  results from various sources, interrogate adequacy of existing draft policies (where available), validation of suggested outcomes, underlying assumptions and gap analysis, strategic opportunities</a:t>
            </a:r>
          </a:p>
          <a:p>
            <a:pPr lvl="0"/>
            <a:r>
              <a:rPr lang="en-US" sz="2800" dirty="0"/>
              <a:t>Conduct option analysis on the technical, governance &amp; resource considerations for achieving sustainable development</a:t>
            </a:r>
          </a:p>
          <a:p>
            <a:pPr lvl="0"/>
            <a:r>
              <a:rPr lang="en-US" sz="2800" dirty="0"/>
              <a:t>Update and finalize sector strategic plan with clear results monitoring framework plus respective policies for the short, medium and long term </a:t>
            </a:r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Objectives of CRS GDS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0010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2800" b="1" i="1" dirty="0"/>
              <a:t>Specific Objectives (</a:t>
            </a:r>
            <a:r>
              <a:rPr lang="en-US" sz="2800" b="1" i="1" dirty="0" err="1"/>
              <a:t>Cntd</a:t>
            </a:r>
            <a:r>
              <a:rPr lang="en-US" sz="2800" b="1" i="1" dirty="0"/>
              <a:t>):</a:t>
            </a:r>
          </a:p>
          <a:p>
            <a:r>
              <a:rPr lang="en-US" sz="2800" dirty="0"/>
              <a:t>Carry out public engagement sessions across CRS to assist sector information gathering</a:t>
            </a:r>
          </a:p>
          <a:p>
            <a:pPr lvl="0"/>
            <a:r>
              <a:rPr lang="en-US" sz="2800" dirty="0"/>
              <a:t>Synthesize  results from various sources, interrogate adequacy of existing draft policies (where available), validation of suggested outcomes, underlying assumptions and gap analysis, strategic opportunities</a:t>
            </a:r>
          </a:p>
          <a:p>
            <a:pPr lvl="0"/>
            <a:r>
              <a:rPr lang="en-US" sz="2800" dirty="0"/>
              <a:t>Conduct option analysis on the technical, governance &amp; resource considerations for achieving sustainable development</a:t>
            </a:r>
          </a:p>
          <a:p>
            <a:pPr lvl="0"/>
            <a:r>
              <a:rPr lang="en-US" sz="2800" dirty="0"/>
              <a:t>Update and finalize sector strategic plan with clear results monitoring framework plus respective policies for the short, medium and long term </a:t>
            </a:r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GDS Work Plan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001000" cy="4953000"/>
          </a:xfrm>
        </p:spPr>
        <p:txBody>
          <a:bodyPr>
            <a:normAutofit/>
          </a:bodyPr>
          <a:lstStyle/>
          <a:p>
            <a:r>
              <a:rPr lang="en-US" sz="2800" dirty="0"/>
              <a:t>GDS preparation utilized a consultative approach involving relevant stakeholders.</a:t>
            </a:r>
          </a:p>
          <a:p>
            <a:r>
              <a:rPr lang="en-US" sz="2800" b="1" dirty="0"/>
              <a:t>Key stages</a:t>
            </a:r>
          </a:p>
          <a:p>
            <a:pPr lvl="0"/>
            <a:r>
              <a:rPr lang="en-US" sz="2800" dirty="0"/>
              <a:t>Diagnostic Review of Cross River State - </a:t>
            </a:r>
            <a:r>
              <a:rPr lang="en-US" sz="2800" b="1" i="1" dirty="0"/>
              <a:t>documentation, of the current status of the state. </a:t>
            </a:r>
          </a:p>
          <a:p>
            <a:pPr lvl="1"/>
            <a:r>
              <a:rPr lang="en-US" dirty="0"/>
              <a:t>This is to serve as the baseline for designing the building blocks of development interventions; which the state must implement in order to unleash its economic transformation. </a:t>
            </a:r>
          </a:p>
          <a:p>
            <a:pPr lvl="1"/>
            <a:r>
              <a:rPr lang="en-US" dirty="0"/>
              <a:t>It will also serve as the basis for measuring progress over time during the implementation of the GDS.</a:t>
            </a:r>
          </a:p>
          <a:p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GDS Work Plan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001000" cy="4953000"/>
          </a:xfrm>
        </p:spPr>
        <p:txBody>
          <a:bodyPr>
            <a:normAutofit/>
          </a:bodyPr>
          <a:lstStyle/>
          <a:p>
            <a:r>
              <a:rPr lang="en-US" sz="2800" b="1" dirty="0"/>
              <a:t>Key stages (contd.)</a:t>
            </a:r>
          </a:p>
          <a:p>
            <a:pPr lvl="0"/>
            <a:r>
              <a:rPr lang="en-US" sz="2800" dirty="0"/>
              <a:t>Development of new vision statements or </a:t>
            </a:r>
            <a:r>
              <a:rPr lang="en-US" sz="2800" b="1" i="1" dirty="0"/>
              <a:t>the specification of new strategic directions for the state </a:t>
            </a:r>
          </a:p>
          <a:p>
            <a:pPr lvl="1"/>
            <a:r>
              <a:rPr lang="en-US" dirty="0"/>
              <a:t>The new strategic directions were aligned with United Nations’ Sustainable Development Goals</a:t>
            </a:r>
          </a:p>
          <a:p>
            <a:r>
              <a:rPr lang="en-US" sz="2800" dirty="0"/>
              <a:t>Specification of </a:t>
            </a:r>
            <a:r>
              <a:rPr lang="en-US" sz="2800" dirty="0" err="1"/>
              <a:t>Programmes</a:t>
            </a:r>
            <a:r>
              <a:rPr lang="en-US" sz="2800" dirty="0"/>
              <a:t> and Initiatives to </a:t>
            </a:r>
            <a:r>
              <a:rPr lang="en-US" sz="2800" b="1" i="1" dirty="0"/>
              <a:t>realize the new strategic directions and the preparation of the Draft Growth and Development Strategy Document</a:t>
            </a:r>
          </a:p>
          <a:p>
            <a:pPr lvl="0"/>
            <a:r>
              <a:rPr lang="en-US" sz="2800" dirty="0"/>
              <a:t>Review of the draft Growth and Development Strategy document and the preparation of the Final Growth and Development Strategy document</a:t>
            </a:r>
          </a:p>
          <a:p>
            <a:endParaRPr lang="en-US" sz="2800" dirty="0"/>
          </a:p>
          <a:p>
            <a:pPr lvl="0"/>
            <a:endParaRPr lang="en-US" sz="2800" dirty="0"/>
          </a:p>
          <a:p>
            <a:endParaRPr lang="en-US" sz="2800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GDS Work Plan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04800" y="990600"/>
          <a:ext cx="8534400" cy="5181599"/>
        </p:xfrm>
        <a:graphic>
          <a:graphicData uri="http://schemas.openxmlformats.org/drawingml/2006/table">
            <a:tbl>
              <a:tblPr/>
              <a:tblGrid>
                <a:gridCol w="838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96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88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ahoma"/>
                        </a:rPr>
                        <a:t>Stage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ahoma"/>
                        </a:rPr>
                        <a:t>Activities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8803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Times New Roman"/>
                        <a:cs typeface="Tahoma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ahoma"/>
                        </a:rPr>
                        <a:t>O</a:t>
                      </a:r>
                      <a:r>
                        <a:rPr kumimoji="0" lang="en-US" sz="1600" b="1" kern="1200" dirty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ahoma"/>
                        </a:rPr>
                        <a:t>ne</a:t>
                      </a:r>
                    </a:p>
                  </a:txBody>
                  <a:tcPr marL="53544" marR="535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ahoma"/>
                        </a:rPr>
                        <a:t>Inception/Preliminaries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4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Consultation with stakeholders </a:t>
                      </a:r>
                      <a:r>
                        <a:rPr lang="en-US" sz="1600" i="1" dirty="0">
                          <a:latin typeface="Calibri"/>
                          <a:ea typeface="Times New Roman"/>
                          <a:cs typeface="Tahoma"/>
                        </a:rPr>
                        <a:t>(To be undertaken in each of the remaining five stages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3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Preliminary review of available project (and other) documents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3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Tahoma"/>
                        </a:rPr>
                        <a:t>Development, discussion and agreement of work programme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88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Tahoma"/>
                        </a:rPr>
                        <a:t>Setting up GDS Technical Committee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8803">
                <a:tc rowSpan="8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ahoma"/>
                        </a:rPr>
                        <a:t>Two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ahoma"/>
                        </a:rPr>
                        <a:t>Diagnostic Review of the State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3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Tahoma"/>
                        </a:rPr>
                        <a:t>Assist in the formation of various sub-committee 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3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Tahoma"/>
                        </a:rPr>
                        <a:t>Inauguration and briefing of Technical Committee (Workshop)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750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Tahoma"/>
                        </a:rPr>
                        <a:t>Technical Committee Capacity Building Workshop and Assignment of Tasks for Diagnostic Review (1-Day Workshop)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750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Times New Roman"/>
                          <a:cs typeface="Tahoma"/>
                        </a:rPr>
                        <a:t>Technical Committee Carry out Assigned Tasks (Data Collection, Analysis and Draft Sector Report Writing)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3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Technical Committee Workshop for Report Presentations and Reviews (2 Day Workshop)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43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Tahoma"/>
                        </a:rPr>
                        <a:t>Preparation of Draft State Diagnostic Review Report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43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Presentation and Review of Draft State Diagnostic Report (1 Workshop)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544" marR="53544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GDS Work Plan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797" y="1066800"/>
          <a:ext cx="8610602" cy="5011382"/>
        </p:xfrm>
        <a:graphic>
          <a:graphicData uri="http://schemas.openxmlformats.org/drawingml/2006/table">
            <a:tbl>
              <a:tblPr/>
              <a:tblGrid>
                <a:gridCol w="9144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961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803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ahoma"/>
                        </a:rPr>
                        <a:t>Stage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ahoma"/>
                        </a:rPr>
                        <a:t>Activities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9211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Calibri"/>
                          <a:ea typeface="Times New Roman"/>
                          <a:cs typeface="Tahoma"/>
                        </a:rPr>
                        <a:t>Three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ahoma"/>
                        </a:rPr>
                        <a:t>Visioning (vision/strategic directions)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5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Visioning Session to revalidate the State’s overall and sector/sub-sector strategic directions (2-Day Workshop)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03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Times New Roman"/>
                          <a:cs typeface="Tahoma"/>
                        </a:rPr>
                        <a:t>Preparation of  Draft Visioning Report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92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Presentation and Review of Visioning Report 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5694">
                <a:tc rowSpan="6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ahoma"/>
                        </a:rPr>
                        <a:t>Four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Calibri"/>
                          <a:ea typeface="Times New Roman"/>
                          <a:cs typeface="Tahoma"/>
                        </a:rPr>
                        <a:t>Draft Growth and Development Strategy Document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113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Technical Committee  Capacity Building Workshop on specification of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ahoma"/>
                        </a:rPr>
                        <a:t>Porgrammes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 and Initiatives to Deliver on Strategic Directions (Goals and Objectives) (1-Day Workshop)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35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Times New Roman"/>
                          <a:cs typeface="Tahoma"/>
                        </a:rPr>
                        <a:t>Technical Committee Carry out Assigned Tasks (Specification of Porgrammes and Initiatives and Draft Sector Report Writing)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35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Technical Committee Workshop for Report Presentations and Reviews of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ahoma"/>
                        </a:rPr>
                        <a:t>Porgrammes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 and Initiatives (Two 1-Day Workshops)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113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Setting of Targets and Programming of Quantities for Initiatives and </a:t>
                      </a:r>
                      <a:r>
                        <a:rPr lang="en-US" sz="1600" dirty="0" err="1">
                          <a:latin typeface="Calibri"/>
                          <a:ea typeface="Times New Roman"/>
                          <a:cs typeface="Tahoma"/>
                        </a:rPr>
                        <a:t>Programmes</a:t>
                      </a:r>
                      <a:r>
                        <a:rPr lang="en-US" sz="1600" dirty="0">
                          <a:latin typeface="Calibri"/>
                          <a:ea typeface="Times New Roman"/>
                          <a:cs typeface="Tahoma"/>
                        </a:rPr>
                        <a:t> for the Plan Period  </a:t>
                      </a:r>
                      <a:r>
                        <a:rPr lang="en-US" sz="1600" b="1" dirty="0">
                          <a:latin typeface="Calibri"/>
                          <a:ea typeface="Times New Roman"/>
                          <a:cs typeface="Tahoma"/>
                        </a:rPr>
                        <a:t>(Subject Matter Specialists Required)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335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i="1" dirty="0">
                          <a:latin typeface="Calibri"/>
                          <a:ea typeface="Times New Roman"/>
                          <a:cs typeface="Tahoma"/>
                        </a:rPr>
                        <a:t>Costing of Quantities for </a:t>
                      </a:r>
                      <a:r>
                        <a:rPr lang="en-US" sz="1600" i="1" dirty="0" err="1">
                          <a:latin typeface="Calibri"/>
                          <a:ea typeface="Times New Roman"/>
                          <a:cs typeface="Tahoma"/>
                        </a:rPr>
                        <a:t>Programmes</a:t>
                      </a:r>
                      <a:r>
                        <a:rPr lang="en-US" sz="1600" i="1" dirty="0">
                          <a:latin typeface="Calibri"/>
                          <a:ea typeface="Times New Roman"/>
                          <a:cs typeface="Tahoma"/>
                        </a:rPr>
                        <a:t> and  Initiatives  for the Plan Period </a:t>
                      </a:r>
                      <a:r>
                        <a:rPr lang="en-US" sz="1600" b="1" i="1" dirty="0">
                          <a:latin typeface="Calibri"/>
                          <a:ea typeface="Times New Roman"/>
                          <a:cs typeface="Tahoma"/>
                        </a:rPr>
                        <a:t>(Subject Matter Specialists Required)</a:t>
                      </a:r>
                      <a:r>
                        <a:rPr lang="en-US" sz="1600" i="1" dirty="0">
                          <a:latin typeface="Calibri"/>
                          <a:ea typeface="Times New Roman"/>
                          <a:cs typeface="Tahoma"/>
                        </a:rPr>
                        <a:t>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32" marR="55332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GDS Work Plan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1371600"/>
          <a:ext cx="8153400" cy="41148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39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Times New Roman"/>
                          <a:cs typeface="Tahoma"/>
                        </a:rPr>
                        <a:t>Stage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Times New Roman"/>
                          <a:cs typeface="Tahoma"/>
                        </a:rPr>
                        <a:t>Activities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r>
                        <a:rPr lang="en-US" sz="2000" b="1" dirty="0">
                          <a:latin typeface="Calibri"/>
                          <a:ea typeface="Times New Roman"/>
                          <a:cs typeface="Tahoma"/>
                        </a:rPr>
                        <a:t>Five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Times New Roman"/>
                          <a:cs typeface="Tahoma"/>
                        </a:rPr>
                        <a:t>Define the implementation monitoring and evaluation framework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148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latin typeface="Calibri"/>
                          <a:ea typeface="Times New Roman"/>
                          <a:cs typeface="Tahoma"/>
                        </a:rPr>
                        <a:t>Six</a:t>
                      </a:r>
                      <a:endParaRPr lang="en-US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Calibri"/>
                          <a:ea typeface="Times New Roman"/>
                          <a:cs typeface="Tahoma"/>
                        </a:rPr>
                        <a:t>Prepare Growth and Development Strategy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Tahoma"/>
                        </a:rPr>
                        <a:t>Compiling Information and Drafting Growth and Development Strategy Document 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2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Tahoma"/>
                        </a:rPr>
                        <a:t>Presentation and Review of Draft Growth and Development Strategy Document  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22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alibri"/>
                          <a:ea typeface="Times New Roman"/>
                          <a:cs typeface="Tahoma"/>
                        </a:rPr>
                        <a:t>Prepare Final Growth and Development Strategy Document based on feedback</a:t>
                      </a:r>
                      <a:endParaRPr lang="en-US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GDS Work Plan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19200" y="1981200"/>
          <a:ext cx="6477000" cy="2895600"/>
        </p:xfrm>
        <a:graphic>
          <a:graphicData uri="http://schemas.openxmlformats.org/drawingml/2006/table">
            <a:tbl>
              <a:tblPr/>
              <a:tblGrid>
                <a:gridCol w="647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52946">
                <a:tc>
                  <a:txBody>
                    <a:bodyPr/>
                    <a:lstStyle/>
                    <a:p>
                      <a:pPr algn="just" fontAlgn="b"/>
                      <a:r>
                        <a:rPr lang="en-US" sz="2800" b="0" i="0" u="none" strike="noStrike" dirty="0">
                          <a:solidFill>
                            <a:srgbClr val="FF0000"/>
                          </a:solidFill>
                          <a:latin typeface="Tahoma"/>
                        </a:rPr>
                        <a:t>Communications Strategy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42654">
                <a:tc>
                  <a:txBody>
                    <a:bodyPr/>
                    <a:lstStyle/>
                    <a:p>
                      <a:pPr algn="just" fontAlgn="b"/>
                      <a:r>
                        <a:rPr lang="en-US" sz="2800" b="0" i="0" u="none" strike="noStrike" dirty="0">
                          <a:solidFill>
                            <a:srgbClr val="0000FF"/>
                          </a:solidFill>
                          <a:latin typeface="Tahoma"/>
                        </a:rPr>
                        <a:t>Design &amp; implement a strategic public engagement agenda and facilitation plan for GDS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GDS Structure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0010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/>
              <a:t>Chapters of GDS Document</a:t>
            </a:r>
            <a:endParaRPr lang="en-US" sz="3200" dirty="0"/>
          </a:p>
          <a:p>
            <a:pPr marL="788670" lvl="1" indent="-514350">
              <a:buFont typeface="+mj-lt"/>
              <a:buAutoNum type="arabicPeriod"/>
            </a:pPr>
            <a:r>
              <a:rPr lang="en-US" sz="3000" dirty="0"/>
              <a:t>Introduction to Growth and Development Strategy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3000" dirty="0"/>
              <a:t>Diagnostic Review of Cross River State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3000" dirty="0"/>
              <a:t>Cross River State Goals for the GDS Plan Period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3000" dirty="0"/>
              <a:t>Funding Cross River State Growth And Development Strategy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3000" dirty="0"/>
              <a:t>Growth and Development </a:t>
            </a:r>
            <a:r>
              <a:rPr lang="en-US" sz="3000" dirty="0" err="1"/>
              <a:t>Programmes</a:t>
            </a:r>
            <a:endParaRPr lang="en-US" sz="3000" dirty="0"/>
          </a:p>
          <a:p>
            <a:pPr marL="788670" lvl="1" indent="-514350">
              <a:buFont typeface="+mj-lt"/>
              <a:buAutoNum type="arabicPeriod"/>
            </a:pPr>
            <a:r>
              <a:rPr lang="en-US" sz="3000" dirty="0"/>
              <a:t>Implementation Framework, Monitoring And Evaluation</a:t>
            </a:r>
          </a:p>
          <a:p>
            <a:r>
              <a:rPr lang="en-US" sz="3200" b="1" i="1" dirty="0">
                <a:hlinkClick r:id="rId2" action="ppaction://hlinkfile"/>
              </a:rPr>
              <a:t>Growth and Development Strategy Report Structure TOC.docx</a:t>
            </a:r>
            <a:endParaRPr lang="en-US" sz="3200" b="1" i="1" dirty="0"/>
          </a:p>
          <a:p>
            <a:endParaRPr lang="en-US" sz="3200" b="1" i="1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CRS GDS Development Pillar &amp; Goals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grpSp>
        <p:nvGrpSpPr>
          <p:cNvPr id="8" name="Group 7"/>
          <p:cNvGrpSpPr/>
          <p:nvPr/>
        </p:nvGrpSpPr>
        <p:grpSpPr>
          <a:xfrm>
            <a:off x="304800" y="1035050"/>
            <a:ext cx="8534399" cy="4787900"/>
            <a:chOff x="0" y="0"/>
            <a:chExt cx="7375526" cy="4787900"/>
          </a:xfrm>
        </p:grpSpPr>
        <p:sp>
          <p:nvSpPr>
            <p:cNvPr id="9" name="Isosceles Triangle 8"/>
            <p:cNvSpPr/>
            <p:nvPr/>
          </p:nvSpPr>
          <p:spPr>
            <a:xfrm>
              <a:off x="0" y="0"/>
              <a:ext cx="7296151" cy="1997074"/>
            </a:xfrm>
            <a:prstGeom prst="triangle">
              <a:avLst>
                <a:gd name="adj" fmla="val 49476"/>
              </a:avLst>
            </a:prstGeom>
            <a:solidFill>
              <a:srgbClr val="92D050"/>
            </a:solidFill>
            <a:ln w="5715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To be a prosperous</a:t>
              </a:r>
            </a:p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 Nigerian State </a:t>
              </a:r>
            </a:p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with healthy and well educated citizens, </a:t>
              </a:r>
            </a:p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living in harmony with people and nature, pursuing inclusive and sustainable growth, moderated by good governance</a:t>
              </a:r>
            </a:p>
            <a:p>
              <a:pPr algn="ctr"/>
              <a:endParaRPr lang="en-US" sz="480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57376" y="2082800"/>
              <a:ext cx="1771650" cy="1752600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To provide effective, efficient and responsible social development services comparable to global standards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9051" y="3883024"/>
              <a:ext cx="1762126" cy="48577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Governance &amp; Institutions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57377" y="3892550"/>
              <a:ext cx="1752600" cy="485775"/>
            </a:xfrm>
            <a:prstGeom prst="rect">
              <a:avLst/>
            </a:prstGeom>
            <a:solidFill>
              <a:srgbClr val="FFC000"/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Social Development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724276" y="3873500"/>
              <a:ext cx="1762125" cy="485775"/>
            </a:xfrm>
            <a:prstGeom prst="rect">
              <a:avLst/>
            </a:prstGeom>
            <a:solidFill>
              <a:srgbClr val="92D050"/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Sustainable Developmet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572127" y="3863975"/>
              <a:ext cx="1752600" cy="48577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Energy &amp; Infrastructure</a:t>
              </a:r>
              <a:endParaRPr lang="en-US" sz="1600" b="0"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1276" y="4435475"/>
              <a:ext cx="7334250" cy="352425"/>
            </a:xfrm>
            <a:prstGeom prst="rect">
              <a:avLst/>
            </a:prstGeom>
            <a:solidFill>
              <a:srgbClr val="92D050"/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Gender and Social Inclusion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724276" y="2073275"/>
              <a:ext cx="1771650" cy="1752600"/>
            </a:xfrm>
            <a:prstGeom prst="rect">
              <a:avLst/>
            </a:prstGeom>
            <a:solidFill>
              <a:srgbClr val="92D050"/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To utilize sustainable strategies in  developing the state's endowments for the well being and development of its people.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562601" y="2063750"/>
              <a:ext cx="1771650" cy="17526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To facilitate access for  all citizens to energy and infrastructure of the right quality and in sufficient quanties 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" y="2073275"/>
              <a:ext cx="1771650" cy="17526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rgbClr val="0000FF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0" cap="none" spc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  <a:ea typeface="Tahoma" pitchFamily="34" charset="0"/>
                  <a:cs typeface="Tahoma" pitchFamily="34" charset="0"/>
                </a:rPr>
                <a:t>To provide an efficient, effective and responsive public service utilizing global best practices in service delivery</a:t>
              </a:r>
            </a:p>
            <a:p>
              <a:pPr algn="ctr"/>
              <a:endParaRPr lang="en-US" sz="1100" b="0" cap="none" spc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Lagos State SDP Framework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43000"/>
            <a:ext cx="8610600" cy="457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990600" y="5638800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b="1" dirty="0">
                <a:solidFill>
                  <a:srgbClr val="C00000"/>
                </a:solidFill>
              </a:rPr>
              <a:t>Source: Reflections on Lagos State Development Plan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Kaduna State Development Goals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pic>
        <p:nvPicPr>
          <p:cNvPr id="8" name="Object 1"/>
          <p:cNvPicPr>
            <a:picLocks noChangeArrowheads="1"/>
          </p:cNvPicPr>
          <p:nvPr/>
        </p:nvPicPr>
        <p:blipFill>
          <a:blip r:embed="rId3"/>
          <a:srcRect t="-694" b="-291"/>
          <a:stretch>
            <a:fillRect/>
          </a:stretch>
        </p:blipFill>
        <p:spPr bwMode="auto">
          <a:xfrm>
            <a:off x="755650" y="1530350"/>
            <a:ext cx="7561263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90600" y="57150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b="1" dirty="0">
                <a:solidFill>
                  <a:srgbClr val="C00000"/>
                </a:solidFill>
              </a:rPr>
              <a:t>Source: </a:t>
            </a:r>
            <a:r>
              <a:rPr lang="en-US" sz="1200" b="1" dirty="0">
                <a:solidFill>
                  <a:srgbClr val="C00000"/>
                </a:solidFill>
              </a:rPr>
              <a:t>Draft KSDP 2014 -2018 </a:t>
            </a:r>
            <a:r>
              <a:rPr lang="en-US" sz="1200" b="1" dirty="0" err="1">
                <a:solidFill>
                  <a:srgbClr val="C00000"/>
                </a:solidFill>
              </a:rPr>
              <a:t>Aand</a:t>
            </a:r>
            <a:r>
              <a:rPr lang="en-US" sz="1200" b="1" dirty="0">
                <a:solidFill>
                  <a:srgbClr val="C00000"/>
                </a:solidFill>
              </a:rPr>
              <a:t> Agric Sector Plan  27th August 2013  (SPARC)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Ondo</a:t>
            </a:r>
            <a:r>
              <a:rPr lang="en-US" sz="2800" dirty="0">
                <a:solidFill>
                  <a:srgbClr val="FF0000"/>
                </a:solidFill>
              </a:rPr>
              <a:t> State Development Plan Pillars and Goals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  <p:grpSp>
        <p:nvGrpSpPr>
          <p:cNvPr id="8" name="Group 7"/>
          <p:cNvGrpSpPr/>
          <p:nvPr/>
        </p:nvGrpSpPr>
        <p:grpSpPr>
          <a:xfrm>
            <a:off x="823912" y="1495424"/>
            <a:ext cx="7481888" cy="3867151"/>
            <a:chOff x="0" y="0"/>
            <a:chExt cx="5819775" cy="3867151"/>
          </a:xfrm>
        </p:grpSpPr>
        <p:sp>
          <p:nvSpPr>
            <p:cNvPr id="9" name="Isosceles Triangle 8"/>
            <p:cNvSpPr/>
            <p:nvPr/>
          </p:nvSpPr>
          <p:spPr>
            <a:xfrm>
              <a:off x="1" y="0"/>
              <a:ext cx="5800724" cy="1381125"/>
            </a:xfrm>
            <a:prstGeom prst="triangle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solidFill>
                    <a:sysClr val="windowText" lastClr="000000"/>
                  </a:solidFill>
                </a:rPr>
                <a:t>To be the best</a:t>
              </a:r>
            </a:p>
            <a:p>
              <a:pPr algn="ctr"/>
              <a:r>
                <a:rPr lang="en-US" sz="1400" b="1" dirty="0">
                  <a:solidFill>
                    <a:sysClr val="windowText" lastClr="000000"/>
                  </a:solidFill>
                </a:rPr>
                <a:t> administered state in Nigeria where the economy is well diversified and resources are well harnessed for the socio-economic well-being and security of the people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8575" y="1428751"/>
              <a:ext cx="1343025" cy="150495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300" b="1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To be a State where Transparency, Accountability and Equity are the driving forces [hallmark] of Governmental actions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428750" y="1438276"/>
              <a:ext cx="1390650" cy="150495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200" b="1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To be a State where every citizen have access to all social amenities on equitable basis in order to achieve self-worth and human dignity in a secured environment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867026" y="1447801"/>
              <a:ext cx="1409700" cy="150495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200" b="1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To provide an effective and efficient basic social and physical infrastructure that would support economic development in a sustainable manner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333874" y="1428751"/>
              <a:ext cx="1476375" cy="150495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300" b="1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To diversify the state’s economy by harnessing various resources (both Natural and Human) for social economic well-being of the citizenry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050" y="2990851"/>
              <a:ext cx="1352550" cy="40005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600" b="1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GOVERNANCE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438276" y="3000376"/>
              <a:ext cx="1371600" cy="40005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200" b="1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SOCIAL DEVELOPMENT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876550" y="3009901"/>
              <a:ext cx="1400175" cy="40005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400" b="1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REGIONAL</a:t>
              </a:r>
              <a:r>
                <a:rPr lang="en-US" sz="1400" b="1" baseline="0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 DEVELOPMENT</a:t>
              </a:r>
              <a:endParaRPr lang="en-US" sz="1400" b="1" dirty="0">
                <a:solidFill>
                  <a:sysClr val="windowText" lastClr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333875" y="3000376"/>
              <a:ext cx="1485900" cy="40005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400" b="1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ECONOMIC</a:t>
              </a:r>
              <a:r>
                <a:rPr lang="en-US" sz="1400" b="1" baseline="0" dirty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rPr>
                <a:t> DEVELOPMENT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0" y="3467101"/>
              <a:ext cx="5819775" cy="400050"/>
            </a:xfrm>
            <a:prstGeom prst="rect">
              <a:avLst/>
            </a:prstGeom>
            <a:solidFill>
              <a:schemeClr val="tx1"/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/>
              <a:r>
                <a:rPr lang="en-US" sz="1800">
                  <a:solidFill>
                    <a:srgbClr val="FFFF00"/>
                  </a:solidFill>
                  <a:latin typeface="+mn-lt"/>
                  <a:ea typeface="+mn-ea"/>
                  <a:cs typeface="+mn-cs"/>
                </a:rPr>
                <a:t>GENDER AND SOCIAL INCLUSION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90600" y="556260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2000" b="1" dirty="0">
                <a:solidFill>
                  <a:srgbClr val="C00000"/>
                </a:solidFill>
              </a:rPr>
              <a:t>Source: State Development Plan, 2017 – 2021, </a:t>
            </a:r>
            <a:r>
              <a:rPr lang="en-ZW" sz="2000" b="1" dirty="0" err="1">
                <a:solidFill>
                  <a:srgbClr val="C00000"/>
                </a:solidFill>
              </a:rPr>
              <a:t>Ondo</a:t>
            </a:r>
            <a:r>
              <a:rPr lang="en-ZW" sz="2000" b="1" dirty="0">
                <a:solidFill>
                  <a:srgbClr val="C00000"/>
                </a:solidFill>
              </a:rPr>
              <a:t> State MEPB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Some FAQs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001000" cy="4953000"/>
          </a:xfrm>
        </p:spPr>
        <p:txBody>
          <a:bodyPr>
            <a:noAutofit/>
          </a:bodyPr>
          <a:lstStyle/>
          <a:p>
            <a:r>
              <a:rPr lang="en-US" sz="3100" b="1" dirty="0"/>
              <a:t>What is the plan for ensuring continuity?</a:t>
            </a:r>
          </a:p>
          <a:p>
            <a:pPr lvl="1"/>
            <a:r>
              <a:rPr lang="en-US" sz="3100" dirty="0"/>
              <a:t>Develop and implement a good communication plan</a:t>
            </a:r>
          </a:p>
          <a:p>
            <a:pPr lvl="1"/>
            <a:r>
              <a:rPr lang="en-US" sz="3100" dirty="0"/>
              <a:t>Ensure every segment of the society is carried along</a:t>
            </a:r>
          </a:p>
          <a:p>
            <a:pPr lvl="1"/>
            <a:r>
              <a:rPr lang="en-US" sz="3100" dirty="0"/>
              <a:t>From onset, look for champions for the GDS who will be acceptable across political, socio-economic and age divides</a:t>
            </a:r>
          </a:p>
          <a:p>
            <a:pPr lvl="1"/>
            <a:r>
              <a:rPr lang="en-US" sz="3100" dirty="0"/>
              <a:t>Start implementation immediately, track progress and report back to the people regularly</a:t>
            </a:r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  <a:solidFill>
            <a:schemeClr val="tx1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Some FAQs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001000" cy="4876800"/>
          </a:xfrm>
        </p:spPr>
        <p:txBody>
          <a:bodyPr>
            <a:noAutofit/>
          </a:bodyPr>
          <a:lstStyle/>
          <a:p>
            <a:r>
              <a:rPr lang="en-US" sz="3000" b="1" dirty="0"/>
              <a:t>Where do you get resources to fund the GDS?</a:t>
            </a:r>
          </a:p>
          <a:p>
            <a:r>
              <a:rPr lang="en-US" sz="3000"/>
              <a:t>We will not </a:t>
            </a:r>
            <a:r>
              <a:rPr lang="en-US" sz="3000" dirty="0"/>
              <a:t>be able to identify where to obtain all the resources needed for implementing a long-term plan at the onset</a:t>
            </a:r>
          </a:p>
          <a:p>
            <a:r>
              <a:rPr lang="en-US" sz="3000" dirty="0"/>
              <a:t>As we take slices of the plan to implement from year to year:</a:t>
            </a:r>
          </a:p>
          <a:p>
            <a:pPr lvl="1"/>
            <a:r>
              <a:rPr lang="en-US" sz="2800" dirty="0"/>
              <a:t>the resource base of the nation/state/region improves</a:t>
            </a:r>
          </a:p>
          <a:p>
            <a:pPr lvl="1"/>
            <a:r>
              <a:rPr lang="en-US" sz="2800" dirty="0"/>
              <a:t>We are able to identify sources of resources more clearly</a:t>
            </a:r>
          </a:p>
          <a:p>
            <a:endParaRPr lang="en-US" sz="3000" b="1" dirty="0"/>
          </a:p>
        </p:txBody>
      </p:sp>
      <p:pic>
        <p:nvPicPr>
          <p:cNvPr id="7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/>
          </a:p>
        </p:txBody>
      </p:sp>
      <p:sp>
        <p:nvSpPr>
          <p:cNvPr id="40962" name="Date Placeholder 3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r>
              <a:rPr lang="en-US">
                <a:solidFill>
                  <a:srgbClr val="FF0000"/>
                </a:solidFill>
              </a:rPr>
              <a:t>Tuesday, November 21st 2017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The Future in our Hands: A State-Led Framework for Planning and Development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B951F1-B545-40A4-9687-6268DFDE760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4096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3124200"/>
            <a:ext cx="7772400" cy="1524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buFontTx/>
              <a:buNone/>
            </a:pPr>
            <a:r>
              <a:rPr lang="en-US" sz="6000" dirty="0">
                <a:solidFill>
                  <a:srgbClr val="C00000"/>
                </a:solidFill>
              </a:rPr>
              <a:t>Thank You</a:t>
            </a:r>
          </a:p>
          <a:p>
            <a:pPr algn="ctr" eaLnBrk="1" hangingPunct="1">
              <a:buFontTx/>
              <a:buNone/>
            </a:pPr>
            <a:endParaRPr lang="en-US" sz="6000" dirty="0"/>
          </a:p>
        </p:txBody>
      </p:sp>
      <p:pic>
        <p:nvPicPr>
          <p:cNvPr id="8" name="image2.jpg" descr="NDDFLogo.jpg"/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648200" y="6324600"/>
            <a:ext cx="1676400" cy="304800"/>
          </a:xfrm>
          <a:prstGeom prst="rect">
            <a:avLst/>
          </a:prstGeom>
          <a:ln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6729</TotalTime>
  <Words>3354</Words>
  <Application>Microsoft Office PowerPoint</Application>
  <PresentationFormat>On-screen Show (4:3)</PresentationFormat>
  <Paragraphs>383</Paragraphs>
  <Slides>37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Franklin Gothic Book</vt:lpstr>
      <vt:lpstr>Perpetua</vt:lpstr>
      <vt:lpstr>Tahoma</vt:lpstr>
      <vt:lpstr>Times New Roman</vt:lpstr>
      <vt:lpstr>Wingdings 2</vt:lpstr>
      <vt:lpstr>Equity</vt:lpstr>
      <vt:lpstr>Overview of a Niger Delta Model: A Presentation of the Case Study and Features Cross River State Growth and Development Strategy (GDS) Process  </vt:lpstr>
      <vt:lpstr>Contents</vt:lpstr>
      <vt:lpstr>Development : What does it mean?</vt:lpstr>
      <vt:lpstr>Development : What does it mean?</vt:lpstr>
      <vt:lpstr>Development : What does it mean?</vt:lpstr>
      <vt:lpstr>Development : What does it mean?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Development Planning: An Intro</vt:lpstr>
      <vt:lpstr>Objectives of CRS GDS</vt:lpstr>
      <vt:lpstr>Objectives of CRS GDS</vt:lpstr>
      <vt:lpstr>Objectives of CRS GDS</vt:lpstr>
      <vt:lpstr>Objectives of CRS GDS</vt:lpstr>
      <vt:lpstr>GDS Work Plan</vt:lpstr>
      <vt:lpstr>GDS Work Plan</vt:lpstr>
      <vt:lpstr>GDS Work Plan</vt:lpstr>
      <vt:lpstr>GDS Work Plan</vt:lpstr>
      <vt:lpstr>GDS Work Plan</vt:lpstr>
      <vt:lpstr>GDS Work Plan</vt:lpstr>
      <vt:lpstr>GDS Structure</vt:lpstr>
      <vt:lpstr>CRS GDS Development Pillar &amp; Goals</vt:lpstr>
      <vt:lpstr>Lagos State SDP Framework</vt:lpstr>
      <vt:lpstr>Kaduna State Development Goals</vt:lpstr>
      <vt:lpstr>Ondo State Development Plan Pillars and Goals</vt:lpstr>
      <vt:lpstr>Some FAQs</vt:lpstr>
      <vt:lpstr>Some FAQs</vt:lpstr>
      <vt:lpstr>PowerPoint Presentation</vt:lpstr>
    </vt:vector>
  </TitlesOfParts>
  <Company>KPMG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Nigerian Tree Crop Economy</dc:title>
  <dc:creator>aoguntade</dc:creator>
  <cp:lastModifiedBy>Microsoft account</cp:lastModifiedBy>
  <cp:revision>106</cp:revision>
  <cp:lastPrinted>2022-09-12T13:56:26Z</cp:lastPrinted>
  <dcterms:created xsi:type="dcterms:W3CDTF">2005-09-18T23:40:42Z</dcterms:created>
  <dcterms:modified xsi:type="dcterms:W3CDTF">2022-09-12T13:56:27Z</dcterms:modified>
</cp:coreProperties>
</file>