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20" r:id="rId5"/>
    <p:sldMasterId id="2147483732" r:id="rId6"/>
  </p:sldMasterIdLst>
  <p:notesMasterIdLst>
    <p:notesMasterId r:id="rId27"/>
  </p:notesMasterIdLst>
  <p:sldIdLst>
    <p:sldId id="264" r:id="rId7"/>
    <p:sldId id="265" r:id="rId8"/>
    <p:sldId id="266" r:id="rId9"/>
    <p:sldId id="290" r:id="rId10"/>
    <p:sldId id="291" r:id="rId11"/>
    <p:sldId id="274" r:id="rId12"/>
    <p:sldId id="272" r:id="rId13"/>
    <p:sldId id="275" r:id="rId14"/>
    <p:sldId id="289" r:id="rId15"/>
    <p:sldId id="288" r:id="rId16"/>
    <p:sldId id="293" r:id="rId17"/>
    <p:sldId id="294" r:id="rId18"/>
    <p:sldId id="271" r:id="rId19"/>
    <p:sldId id="267" r:id="rId20"/>
    <p:sldId id="277" r:id="rId21"/>
    <p:sldId id="285" r:id="rId22"/>
    <p:sldId id="292" r:id="rId23"/>
    <p:sldId id="295" r:id="rId24"/>
    <p:sldId id="286" r:id="rId25"/>
    <p:sldId id="28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99976-DE27-4870-A480-8F180B6C48D2}" type="datetimeFigureOut">
              <a:rPr lang="en-US" smtClean="0"/>
              <a:t>5/20/2021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17621-1541-446C-AD8D-515303D0F4A2}" type="slidenum">
              <a:rPr lang="en-US" smtClean="0"/>
              <a:t>‹#›</a:t>
            </a:fld>
            <a:endParaRPr lang="en-US"/>
          </a:p>
        </p:txBody>
      </p:sp>
    </p:spTree>
    <p:extLst>
      <p:ext uri="{BB962C8B-B14F-4D97-AF65-F5344CB8AC3E}">
        <p14:creationId xmlns:p14="http://schemas.microsoft.com/office/powerpoint/2010/main" val="520402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406400" y="696913"/>
            <a:ext cx="6197600" cy="3486150"/>
          </a:xfrm>
          <a:ln/>
        </p:spPr>
      </p:sp>
      <p:sp>
        <p:nvSpPr>
          <p:cNvPr id="34819" name="Notes Placeholder 2"/>
          <p:cNvSpPr>
            <a:spLocks noGrp="1"/>
          </p:cNvSpPr>
          <p:nvPr>
            <p:ph type="body" idx="1"/>
          </p:nvPr>
        </p:nvSpPr>
        <p:spPr>
          <a:noFill/>
          <a:ln/>
        </p:spPr>
        <p:txBody>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568F1C-AE0D-4286-AD57-B611537FF3A1}" type="slidenum">
              <a:rPr kumimoji="0" lang="en-US" altLang="en-US" sz="1200" b="0" i="0" u="none" strike="noStrike" kern="1200" cap="none" spc="0" normalizeH="0" baseline="0" noProof="0">
                <a:ln>
                  <a:noFill/>
                </a:ln>
                <a:solidFill>
                  <a:srgbClr val="000000"/>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4220523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52543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1690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14445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53098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8798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24937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86249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6661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0997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57253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5409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44005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2204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2897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01907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28780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91896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70164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78400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2964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4406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73204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19734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469272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9472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993242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45296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006641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867619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13467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454847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811059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04322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817114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31579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64745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20853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44181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227592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1808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698984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684857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43702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688972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644160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302934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213961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617710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51359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633970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047704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11919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416317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242159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259542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16AA80F-AD88-47C3-A383-42039184025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1A569DB-4672-4A50-BDAB-00F64484B69D}"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539820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C2C8564-72B8-4291-B3EF-817048A90057}"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4628701-F8B8-4340-A49C-511F88F9F03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155743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E262241-26BF-49AE-821E-092C7FDF056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F2329A-A1EB-4AED-AABE-50DA3815D7A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66707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9C0AABA-C085-42DC-AD34-83D2051C4EDC}"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E25FB02-79BD-4F46-B1BE-B4C9836E7BCA}"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551661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7582FF1-20DB-4B71-9645-0EBEA948EAD8}"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2CCC58-1A74-457D-8BC3-644DA6D46234}"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867629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7F217E7-E679-4CD7-AFC2-0A8924F68C3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BA717B-5C9B-4F4E-972D-7DA1BA8998F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976388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5D4BA6-7E42-4BD2-AAF8-0717EC150442}"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8764B-A292-4DAC-85D7-DF87DDDEE18E}"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140265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77F5A7B-2953-41BE-888E-9BBA4581478E}"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A5E80-CDF5-4D27-A20A-6D679A9BBDD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28367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CEFA387-80AE-4CDA-8F1B-B6744322860A}"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F4DDCF-8E12-4F7A-B089-21522404736B}"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830542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E5069B7-58DD-4C54-9B66-99BD4AE110AB}"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B5B5AC2-C080-48F0-BD89-A2848C9C5C1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759137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F3064F-6485-4E43-A49F-58D142C16A59}"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BE6BE-E589-462B-809C-9941588D3809}"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896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85984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59208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8795048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6022003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414461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E0D4B79-0487-4E51-B1CB-09230B2649F3}"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5/20/2021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21B953-3F24-4DA1-9417-7367B69501A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1044856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E0A00"/>
        </a:solidFill>
        <a:effectLst/>
      </p:bgPr>
    </p:bg>
    <p:spTree>
      <p:nvGrpSpPr>
        <p:cNvPr id="1" name=""/>
        <p:cNvGrpSpPr/>
        <p:nvPr/>
      </p:nvGrpSpPr>
      <p:grpSpPr>
        <a:xfrm>
          <a:off x="0" y="0"/>
          <a:ext cx="0" cy="0"/>
          <a:chOff x="0" y="0"/>
          <a:chExt cx="0" cy="0"/>
        </a:xfrm>
      </p:grpSpPr>
      <p:pic>
        <p:nvPicPr>
          <p:cNvPr id="4098" name="Picture 3" descr="kehinde.png"/>
          <p:cNvPicPr>
            <a:picLocks noChangeAspect="1"/>
          </p:cNvPicPr>
          <p:nvPr/>
        </p:nvPicPr>
        <p:blipFill>
          <a:blip r:embed="rId3" cstate="print"/>
          <a:srcRect/>
          <a:stretch>
            <a:fillRect/>
          </a:stretch>
        </p:blipFill>
        <p:spPr bwMode="auto">
          <a:xfrm>
            <a:off x="3443288" y="914399"/>
            <a:ext cx="5202237" cy="2438401"/>
          </a:xfrm>
          <a:prstGeom prst="rect">
            <a:avLst/>
          </a:prstGeom>
          <a:noFill/>
          <a:ln w="9525">
            <a:noFill/>
            <a:miter lim="800000"/>
            <a:headEnd/>
            <a:tailEnd/>
          </a:ln>
        </p:spPr>
      </p:pic>
      <p:pic>
        <p:nvPicPr>
          <p:cNvPr id="4099" name="Picture 4" descr="logoosun.png"/>
          <p:cNvPicPr>
            <a:picLocks noChangeAspect="1"/>
          </p:cNvPicPr>
          <p:nvPr/>
        </p:nvPicPr>
        <p:blipFill>
          <a:blip r:embed="rId4" cstate="print"/>
          <a:srcRect/>
          <a:stretch>
            <a:fillRect/>
          </a:stretch>
        </p:blipFill>
        <p:spPr bwMode="auto">
          <a:xfrm>
            <a:off x="4621214" y="-381000"/>
            <a:ext cx="2846387" cy="2135188"/>
          </a:xfrm>
          <a:prstGeom prst="rect">
            <a:avLst/>
          </a:prstGeom>
          <a:noFill/>
          <a:ln w="9525">
            <a:noFill/>
            <a:miter lim="800000"/>
            <a:headEnd/>
            <a:tailEnd/>
          </a:ln>
        </p:spPr>
      </p:pic>
      <p:sp>
        <p:nvSpPr>
          <p:cNvPr id="4100" name="TextBox 5"/>
          <p:cNvSpPr txBox="1">
            <a:spLocks noChangeArrowheads="1"/>
          </p:cNvSpPr>
          <p:nvPr/>
        </p:nvSpPr>
        <p:spPr bwMode="auto">
          <a:xfrm>
            <a:off x="838199" y="2769326"/>
            <a:ext cx="10826931" cy="172354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a:solidFill>
                  <a:prstClr val="white"/>
                </a:solidFill>
                <a:latin typeface="Tw Cen MT" panose="020B0602020104020603" pitchFamily="34" charset="0"/>
                <a:cs typeface="Times New Roman" panose="02020603050405020304" pitchFamily="18" charset="0"/>
              </a:rPr>
              <a:t>Strategic Planning: A Panacea for Sustainable Development</a:t>
            </a:r>
            <a:endParaRPr kumimoji="0" lang="en-GB" sz="44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a:ea typeface="+mn-ea"/>
              <a:cs typeface="Arial" charset="0"/>
            </a:endParaRPr>
          </a:p>
        </p:txBody>
      </p:sp>
      <p:sp>
        <p:nvSpPr>
          <p:cNvPr id="5" name="Content Placeholder 1"/>
          <p:cNvSpPr txBox="1">
            <a:spLocks/>
          </p:cNvSpPr>
          <p:nvPr/>
        </p:nvSpPr>
        <p:spPr bwMode="auto">
          <a:xfrm>
            <a:off x="614089" y="4492874"/>
            <a:ext cx="6204722" cy="21169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Olalekan</a:t>
            </a: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20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Yinusa</a:t>
            </a: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PhD</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Professor of Economics and Development Planning</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The Hon. Commissioner, </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Ministry of Economic Planning &amp; Budget</a:t>
            </a: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State of Osun</a:t>
            </a:r>
          </a:p>
        </p:txBody>
      </p:sp>
    </p:spTree>
    <p:extLst>
      <p:ext uri="{BB962C8B-B14F-4D97-AF65-F5344CB8AC3E}">
        <p14:creationId xmlns:p14="http://schemas.microsoft.com/office/powerpoint/2010/main" val="485492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440873" y="207994"/>
            <a:ext cx="9005455" cy="701675"/>
          </a:xfrm>
        </p:spPr>
        <p:txBody>
          <a:bodyPr/>
          <a:lstStyle/>
          <a:p>
            <a:r>
              <a:rPr lang="en-GB" sz="3500" b="1" dirty="0">
                <a:latin typeface="Times New Roman" panose="02020603050405020304" pitchFamily="18" charset="0"/>
                <a:cs typeface="Times New Roman" panose="02020603050405020304" pitchFamily="18" charset="0"/>
              </a:rPr>
              <a:t>Outline of Presentation</a:t>
            </a:r>
            <a:endParaRPr lang="en-US" sz="3500" b="1" dirty="0">
              <a:latin typeface="Times New Roman" panose="02020603050405020304" pitchFamily="18" charset="0"/>
              <a:cs typeface="Times New Roman" panose="02020603050405020304" pitchFamily="18" charset="0"/>
            </a:endParaRPr>
          </a:p>
        </p:txBody>
      </p:sp>
      <p:sp>
        <p:nvSpPr>
          <p:cNvPr id="12291" name="Rectangle 2"/>
          <p:cNvSpPr>
            <a:spLocks noChangeArrowheads="1"/>
          </p:cNvSpPr>
          <p:nvPr/>
        </p:nvSpPr>
        <p:spPr bwMode="auto">
          <a:xfrm>
            <a:off x="468086" y="609000"/>
            <a:ext cx="11201400" cy="632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The Concept of Planning and Strategic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The Concept of Sustainable Development </a:t>
            </a:r>
          </a:p>
          <a:p>
            <a:pPr marL="742950" marR="0" lvl="1" indent="-28575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Sustainable Development Goals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Types of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Steps in Strategic Planning Process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A Strategic Planning Model</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Difference Between A Strategic Planning and other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rPr>
              <a:t>Institutional Framework for Strategic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Qualities of A Good Planner</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The Importance of Strategic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Challenges of Strategic Planning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Case of State of Osun (State Development Plan)</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latin typeface="Century Gothic" panose="020B0502020202020204" pitchFamily="34" charset="0"/>
                <a:ea typeface="Calibri" panose="020F0502020204030204" pitchFamily="34" charset="0"/>
                <a:cs typeface="Times New Roman" panose="02020603050405020304" pitchFamily="18" charset="0"/>
              </a:rPr>
              <a:t>Key Conclusions </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lang="en-US" sz="2000" dirty="0">
              <a:solidFill>
                <a:prstClr val="black"/>
              </a:solidFill>
              <a:latin typeface="Century Gothic" panose="020B0502020202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394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48640" y="261256"/>
            <a:ext cx="11116491" cy="1267097"/>
          </a:xfrm>
        </p:spPr>
        <p:txBody>
          <a:bodyPr/>
          <a:lstStyle/>
          <a:p>
            <a:r>
              <a:rPr lang="en-GB" sz="4500" b="1" dirty="0"/>
              <a:t>The Concept of Planning &amp; Strategic Planning</a:t>
            </a:r>
            <a:endParaRPr lang="en-US" sz="4500" b="1" dirty="0"/>
          </a:p>
        </p:txBody>
      </p:sp>
      <p:sp>
        <p:nvSpPr>
          <p:cNvPr id="12291" name="Rectangle 2"/>
          <p:cNvSpPr>
            <a:spLocks noChangeArrowheads="1"/>
          </p:cNvSpPr>
          <p:nvPr/>
        </p:nvSpPr>
        <p:spPr bwMode="auto">
          <a:xfrm>
            <a:off x="695598" y="1774372"/>
            <a:ext cx="11201400" cy="525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dirty="0"/>
              <a:t>P</a:t>
            </a:r>
            <a:r>
              <a:rPr lang="en-US" b="1" dirty="0"/>
              <a:t>lanning</a:t>
            </a:r>
            <a:r>
              <a:rPr lang="en-US" dirty="0"/>
              <a:t> is defined as the process of deciding what objectives will be pursued within a future time frame. and what will be done in order to achieve those objectives. </a:t>
            </a:r>
          </a:p>
          <a:p>
            <a:r>
              <a:rPr lang="en-US" b="1" dirty="0"/>
              <a:t>Strategic planning</a:t>
            </a:r>
            <a:r>
              <a:rPr lang="en-US" dirty="0"/>
              <a:t> is a systematic process of envisioning a desired future, and translating this vision into broadly defined goals or objectives and a sequence of steps to achieve them.</a:t>
            </a:r>
          </a:p>
          <a:p>
            <a:r>
              <a:rPr lang="en-US" dirty="0"/>
              <a:t>A </a:t>
            </a:r>
            <a:r>
              <a:rPr lang="en-US" b="1" dirty="0"/>
              <a:t>strategic plan</a:t>
            </a:r>
            <a:r>
              <a:rPr lang="en-US" dirty="0"/>
              <a:t> is a document used to communicate with the organization the organizations goals, the actions needed to achieve those goals and all of the other critical elements developed during the </a:t>
            </a:r>
            <a:r>
              <a:rPr lang="en-US" b="1" dirty="0"/>
              <a:t>planning</a:t>
            </a:r>
            <a:r>
              <a:rPr lang="en-US" dirty="0"/>
              <a:t> exercise.</a:t>
            </a:r>
          </a:p>
          <a:p>
            <a:endParaRPr lang="en-US" dirty="0"/>
          </a:p>
          <a:p>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471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10540" y="174786"/>
            <a:ext cx="11116491" cy="783770"/>
          </a:xfrm>
        </p:spPr>
        <p:txBody>
          <a:bodyPr/>
          <a:lstStyle/>
          <a:p>
            <a:r>
              <a:rPr lang="en-GB" sz="4500" b="1" dirty="0"/>
              <a:t>The Concept of Sustainable Development</a:t>
            </a:r>
            <a:endParaRPr lang="en-US" sz="4500" b="1" dirty="0"/>
          </a:p>
        </p:txBody>
      </p:sp>
      <p:sp>
        <p:nvSpPr>
          <p:cNvPr id="12291" name="Rectangle 2"/>
          <p:cNvSpPr>
            <a:spLocks noChangeArrowheads="1"/>
          </p:cNvSpPr>
          <p:nvPr/>
        </p:nvSpPr>
        <p:spPr bwMode="auto">
          <a:xfrm>
            <a:off x="643347" y="1140432"/>
            <a:ext cx="11201400" cy="383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dirty="0"/>
              <a:t>Sustainable development is the idea that human societies must live and meet their needs without compromising the ability of future generations to meet their own needs. More specifically, sustainable development is a way of organizing society so that it can exist in the long term.</a:t>
            </a:r>
          </a:p>
          <a:p>
            <a:r>
              <a:rPr lang="en-US" dirty="0"/>
              <a:t>Sustainable development is also the organizing principle for meeting human development goals, while simultaneously sustaining the ability of natural systems to provide the natural resources and ecosystem services on which the economy and society depend</a:t>
            </a:r>
          </a:p>
          <a:p>
            <a:endParaRPr kumimoji="0" lang="en-US" sz="2800" b="0"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440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10540" y="174786"/>
            <a:ext cx="11116491" cy="783770"/>
          </a:xfrm>
        </p:spPr>
        <p:txBody>
          <a:bodyPr/>
          <a:lstStyle/>
          <a:p>
            <a:r>
              <a:rPr lang="en-GB" sz="4500" b="1" dirty="0"/>
              <a:t>Sustainable Development Goals (SDGs)</a:t>
            </a:r>
            <a:endParaRPr lang="en-US" sz="4500" b="1" dirty="0"/>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337" y="836920"/>
            <a:ext cx="10593977" cy="4505789"/>
          </a:xfrm>
          <a:prstGeom prst="rect">
            <a:avLst/>
          </a:prstGeom>
        </p:spPr>
      </p:pic>
      <p:sp>
        <p:nvSpPr>
          <p:cNvPr id="3" name="Rectangle 2"/>
          <p:cNvSpPr/>
          <p:nvPr/>
        </p:nvSpPr>
        <p:spPr>
          <a:xfrm>
            <a:off x="653143" y="5081513"/>
            <a:ext cx="10450286" cy="830997"/>
          </a:xfrm>
          <a:prstGeom prst="rect">
            <a:avLst/>
          </a:prstGeom>
        </p:spPr>
        <p:txBody>
          <a:bodyPr wrap="square">
            <a:spAutoFit/>
          </a:bodyPr>
          <a:lstStyle/>
          <a:p>
            <a:pPr marL="342900" indent="-342900">
              <a:buFont typeface="Arial" panose="020B0604020202020204" pitchFamily="34" charset="0"/>
              <a:buChar char="•"/>
            </a:pPr>
            <a:r>
              <a:rPr lang="en-US" sz="2400" b="1" dirty="0"/>
              <a:t>There is no short-cut to achieving these 17 Sustainable Development Goals without proper, adequate and effective Planning </a:t>
            </a:r>
          </a:p>
        </p:txBody>
      </p:sp>
    </p:spTree>
    <p:extLst>
      <p:ext uri="{BB962C8B-B14F-4D97-AF65-F5344CB8AC3E}">
        <p14:creationId xmlns:p14="http://schemas.microsoft.com/office/powerpoint/2010/main" val="3298943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927463" y="288925"/>
            <a:ext cx="9518865" cy="930275"/>
          </a:xfrm>
        </p:spPr>
        <p:txBody>
          <a:bodyPr/>
          <a:lstStyle/>
          <a:p>
            <a:r>
              <a:rPr lang="en-GB" sz="3500" b="1" dirty="0">
                <a:latin typeface="Times New Roman" panose="02020603050405020304" pitchFamily="18" charset="0"/>
                <a:cs typeface="Times New Roman" panose="02020603050405020304" pitchFamily="18" charset="0"/>
              </a:rPr>
              <a:t>Types of Planning</a:t>
            </a:r>
            <a:endParaRPr lang="en-US" sz="3500" b="1" dirty="0">
              <a:latin typeface="Times New Roman" panose="02020603050405020304" pitchFamily="18" charset="0"/>
              <a:cs typeface="Times New Roman" panose="02020603050405020304" pitchFamily="18" charset="0"/>
            </a:endParaRPr>
          </a:p>
        </p:txBody>
      </p:sp>
      <p:sp>
        <p:nvSpPr>
          <p:cNvPr id="12291" name="Rectangle 2"/>
          <p:cNvSpPr>
            <a:spLocks noChangeArrowheads="1"/>
          </p:cNvSpPr>
          <p:nvPr/>
        </p:nvSpPr>
        <p:spPr bwMode="auto">
          <a:xfrm>
            <a:off x="495300" y="1392466"/>
            <a:ext cx="11201400" cy="441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nSpc>
                <a:spcPct val="115000"/>
              </a:lnSpc>
              <a:spcBef>
                <a:spcPct val="0"/>
              </a:spcBef>
              <a:buFont typeface="Symbol" panose="05050102010706020507" pitchFamily="18" charset="2"/>
              <a:buChar char=""/>
              <a:defRPr/>
            </a:pPr>
            <a:r>
              <a:rPr lang="en-US" dirty="0"/>
              <a:t>There are four major types of planning</a:t>
            </a:r>
          </a:p>
          <a:p>
            <a:pPr lvl="1">
              <a:lnSpc>
                <a:spcPct val="115000"/>
              </a:lnSpc>
              <a:spcBef>
                <a:spcPct val="0"/>
              </a:spcBef>
              <a:buFont typeface="Symbol" panose="05050102010706020507" pitchFamily="18" charset="2"/>
              <a:buChar char=""/>
              <a:defRPr/>
            </a:pPr>
            <a:r>
              <a:rPr lang="en-US" b="1" dirty="0"/>
              <a:t>Strategic Planning: </a:t>
            </a:r>
            <a:r>
              <a:rPr lang="en-US" dirty="0"/>
              <a:t>A strategic plan outlines mission, vision, and high-level goals for some years into the future (relatively long-term). It also takes into account how the goals would be measured, and the identified major projects to achieve the goals.</a:t>
            </a:r>
          </a:p>
          <a:p>
            <a:pPr lvl="1">
              <a:lnSpc>
                <a:spcPct val="115000"/>
              </a:lnSpc>
              <a:spcBef>
                <a:spcPct val="0"/>
              </a:spcBef>
              <a:buFont typeface="Symbol" panose="05050102010706020507" pitchFamily="18" charset="2"/>
              <a:buChar char=""/>
              <a:defRPr/>
            </a:pPr>
            <a:r>
              <a:rPr lang="en-US" b="1" dirty="0"/>
              <a:t>Tactical Planning:</a:t>
            </a:r>
            <a:r>
              <a:rPr lang="en-US" dirty="0"/>
              <a:t> Tactical Planning is the process of breaking down the strategic plan into distinctive, short or medium term plans</a:t>
            </a:r>
          </a:p>
          <a:p>
            <a:pPr lvl="1">
              <a:lnSpc>
                <a:spcPct val="115000"/>
              </a:lnSpc>
              <a:spcBef>
                <a:spcPct val="0"/>
              </a:spcBef>
              <a:buFont typeface="Symbol" panose="05050102010706020507" pitchFamily="18" charset="2"/>
              <a:buChar char=""/>
              <a:defRPr/>
            </a:pPr>
            <a:r>
              <a:rPr lang="en-US" b="1" dirty="0"/>
              <a:t>Operational Planning: </a:t>
            </a:r>
            <a:r>
              <a:rPr lang="en-US" dirty="0"/>
              <a:t>An operational plan (also known as a work plan) is a highly detailed outline of what a unit will focus on for the near future</a:t>
            </a:r>
          </a:p>
          <a:p>
            <a:pPr lvl="1">
              <a:lnSpc>
                <a:spcPct val="115000"/>
              </a:lnSpc>
              <a:spcBef>
                <a:spcPct val="0"/>
              </a:spcBef>
              <a:buFont typeface="Symbol" panose="05050102010706020507" pitchFamily="18" charset="2"/>
              <a:buChar char=""/>
              <a:defRPr/>
            </a:pPr>
            <a:r>
              <a:rPr lang="en-US" b="1" dirty="0"/>
              <a:t>Contingency Planning: </a:t>
            </a:r>
            <a:r>
              <a:rPr lang="en-US" dirty="0"/>
              <a:t>A contingency plan is a plan devised for an outcome other than in the usual (expected) plan</a:t>
            </a:r>
            <a:endParaRPr kumimoji="0" lang="en-US" sz="160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103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74766" y="0"/>
            <a:ext cx="10474234" cy="990600"/>
          </a:xfrm>
        </p:spPr>
        <p:txBody>
          <a:bodyPr/>
          <a:lstStyle/>
          <a:p>
            <a:r>
              <a:rPr lang="en-GB" sz="4000" b="1" dirty="0"/>
              <a:t>Sequence of Steps in Strategic Planning Process</a:t>
            </a:r>
            <a:endParaRPr lang="en-US" sz="4000" b="1" dirty="0"/>
          </a:p>
        </p:txBody>
      </p:sp>
      <p:sp>
        <p:nvSpPr>
          <p:cNvPr id="12291" name="Rectangle 2"/>
          <p:cNvSpPr>
            <a:spLocks noChangeArrowheads="1"/>
          </p:cNvSpPr>
          <p:nvPr/>
        </p:nvSpPr>
        <p:spPr bwMode="auto">
          <a:xfrm>
            <a:off x="800100" y="990600"/>
            <a:ext cx="11201400" cy="5527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defRPr/>
            </a:pPr>
            <a:r>
              <a:rPr lang="en-US" sz="4000" dirty="0"/>
              <a:t>Strategic Planning involves logical processes which include the following;</a:t>
            </a:r>
          </a:p>
          <a:p>
            <a:pPr lvl="1">
              <a:defRPr/>
            </a:pPr>
            <a:r>
              <a:rPr lang="en-US" sz="3800" dirty="0"/>
              <a:t>Identify Key Stakeholders</a:t>
            </a:r>
          </a:p>
          <a:p>
            <a:pPr lvl="1">
              <a:defRPr/>
            </a:pPr>
            <a:r>
              <a:rPr lang="en-US" sz="3800" dirty="0"/>
              <a:t>Identify Strategic Factors for Key Stakeholders</a:t>
            </a:r>
          </a:p>
          <a:p>
            <a:pPr lvl="1">
              <a:defRPr/>
            </a:pPr>
            <a:r>
              <a:rPr lang="en-US" sz="3800" dirty="0"/>
              <a:t>Access Performance on Strategic Factors</a:t>
            </a:r>
          </a:p>
          <a:p>
            <a:pPr lvl="1">
              <a:defRPr/>
            </a:pPr>
            <a:r>
              <a:rPr lang="en-US" sz="3800" dirty="0"/>
              <a:t>Set Targets on Strategic Factors</a:t>
            </a:r>
          </a:p>
          <a:p>
            <a:pPr lvl="1">
              <a:defRPr/>
            </a:pPr>
            <a:r>
              <a:rPr lang="en-US" sz="3800" dirty="0"/>
              <a:t>Develop Strategies to Achieve Targets</a:t>
            </a:r>
          </a:p>
          <a:p>
            <a:pPr lvl="1">
              <a:defRPr/>
            </a:pPr>
            <a:r>
              <a:rPr lang="en-US" sz="3800" dirty="0"/>
              <a:t>Set Targets on Objectives</a:t>
            </a:r>
          </a:p>
          <a:p>
            <a:pPr lvl="1">
              <a:defRPr/>
            </a:pPr>
            <a:r>
              <a:rPr lang="en-US" sz="3800" dirty="0"/>
              <a:t>Write Strategic Plan</a:t>
            </a:r>
            <a:endParaRPr kumimoji="0" lang="en-US" sz="3800" b="0" i="0" u="none" strike="noStrike" kern="1200" cap="none" spc="0" normalizeH="0" baseline="0" noProof="0" dirty="0">
              <a:ln>
                <a:noFill/>
              </a:ln>
              <a:solidFill>
                <a:prstClr val="black"/>
              </a:solidFill>
              <a:effectLst/>
              <a:uLnTx/>
              <a:uFillTx/>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879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875211" y="288926"/>
            <a:ext cx="10189029" cy="769166"/>
          </a:xfrm>
        </p:spPr>
        <p:txBody>
          <a:bodyPr/>
          <a:lstStyle/>
          <a:p>
            <a:r>
              <a:rPr lang="en-GB" sz="3500" b="1" dirty="0">
                <a:latin typeface="Times New Roman" panose="02020603050405020304" pitchFamily="18" charset="0"/>
                <a:cs typeface="Times New Roman" panose="02020603050405020304" pitchFamily="18" charset="0"/>
              </a:rPr>
              <a:t>A Strategic Planning Model</a:t>
            </a:r>
            <a:endParaRPr lang="en-US" sz="3500" b="1" dirty="0">
              <a:latin typeface="Times New Roman" panose="02020603050405020304" pitchFamily="18" charset="0"/>
              <a:cs typeface="Times New Roman" panose="02020603050405020304" pitchFamily="18" charset="0"/>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440873" y="1219201"/>
            <a:ext cx="8656716" cy="4541520"/>
          </a:xfrm>
          <a:prstGeom prst="rect">
            <a:avLst/>
          </a:prstGeom>
          <a:noFill/>
          <a:ln>
            <a:noFill/>
          </a:ln>
        </p:spPr>
      </p:pic>
    </p:spTree>
    <p:extLst>
      <p:ext uri="{BB962C8B-B14F-4D97-AF65-F5344CB8AC3E}">
        <p14:creationId xmlns:p14="http://schemas.microsoft.com/office/powerpoint/2010/main" val="168702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70263" y="288926"/>
            <a:ext cx="9976065" cy="756104"/>
          </a:xfrm>
        </p:spPr>
        <p:txBody>
          <a:bodyPr/>
          <a:lstStyle/>
          <a:p>
            <a:r>
              <a:rPr lang="en-GB" sz="3500" b="1" dirty="0">
                <a:latin typeface="Times New Roman" panose="02020603050405020304" pitchFamily="18" charset="0"/>
                <a:cs typeface="Times New Roman" panose="02020603050405020304" pitchFamily="18" charset="0"/>
              </a:rPr>
              <a:t>Difference Between the Strategic Planning &amp; other Planning</a:t>
            </a:r>
            <a:endParaRPr lang="en-US" sz="3500" b="1" dirty="0">
              <a:latin typeface="Times New Roman" panose="02020603050405020304" pitchFamily="18" charset="0"/>
              <a:cs typeface="Times New Roman" panose="02020603050405020304" pitchFamily="18" charset="0"/>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p:cNvSpPr/>
          <p:nvPr/>
        </p:nvSpPr>
        <p:spPr>
          <a:xfrm>
            <a:off x="574766" y="1308291"/>
            <a:ext cx="10972800" cy="3846566"/>
          </a:xfrm>
          <a:prstGeom prst="rect">
            <a:avLst/>
          </a:prstGeom>
        </p:spPr>
        <p:txBody>
          <a:bodyPr wrap="square">
            <a:spAutoFit/>
          </a:bodyPr>
          <a:lstStyle/>
          <a:p>
            <a:pPr marL="457200" marR="0">
              <a:lnSpc>
                <a:spcPct val="107000"/>
              </a:lnSpc>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Strategic Planning 		Other Planning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Effectiveness 			Efficiency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Top-down 				Bottom-up / Staff-generated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Creates future 			Extends present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5- to 20-year horizon 		1- to 5-year horizon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Guides management behavior 	Little or no guidance for management behavior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External customer focus 		Internal customer focus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Emphasizes the process 		Emphasizes the plan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500" dirty="0">
                <a:latin typeface="Calibri" panose="020F0502020204030204" pitchFamily="34" charset="0"/>
                <a:ea typeface="Calibri" panose="020F0502020204030204" pitchFamily="34" charset="0"/>
                <a:cs typeface="Times New Roman" panose="02020603050405020304" pitchFamily="18" charset="0"/>
              </a:rPr>
              <a:t>Proactive 				Reactive</a:t>
            </a:r>
          </a:p>
        </p:txBody>
      </p:sp>
    </p:spTree>
    <p:extLst>
      <p:ext uri="{BB962C8B-B14F-4D97-AF65-F5344CB8AC3E}">
        <p14:creationId xmlns:p14="http://schemas.microsoft.com/office/powerpoint/2010/main" val="3860861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95300" y="0"/>
            <a:ext cx="10276511" cy="503339"/>
          </a:xfrm>
        </p:spPr>
        <p:txBody>
          <a:bodyPr/>
          <a:lstStyle/>
          <a:p>
            <a:r>
              <a:rPr lang="en-GB" sz="3500" b="1" dirty="0">
                <a:latin typeface="Times New Roman" panose="02020603050405020304" pitchFamily="18" charset="0"/>
                <a:cs typeface="Times New Roman" panose="02020603050405020304" pitchFamily="18" charset="0"/>
              </a:rPr>
              <a:t>Institutional Frameworks for Strategic Planning</a:t>
            </a:r>
            <a:endParaRPr lang="en-US" sz="3500" b="1" dirty="0">
              <a:latin typeface="Times New Roman" panose="02020603050405020304" pitchFamily="18" charset="0"/>
              <a:cs typeface="Times New Roman" panose="02020603050405020304" pitchFamily="18" charset="0"/>
            </a:endParaRPr>
          </a:p>
        </p:txBody>
      </p:sp>
      <p:sp>
        <p:nvSpPr>
          <p:cNvPr id="12291" name="Rectangle 2"/>
          <p:cNvSpPr>
            <a:spLocks noChangeArrowheads="1"/>
          </p:cNvSpPr>
          <p:nvPr/>
        </p:nvSpPr>
        <p:spPr bwMode="auto">
          <a:xfrm>
            <a:off x="495300" y="406585"/>
            <a:ext cx="11201400" cy="735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rPr>
              <a:t>Ministry of Economic Planning &amp; Budget takes Lead</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rPr>
              <a:t>Joint Planning Council</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rPr>
              <a:t>Planning Teams (Sector Champions)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2400" dirty="0">
                <a:solidFill>
                  <a:prstClr val="black"/>
                </a:solidFill>
              </a:rPr>
              <a:t>The Role of Legislature</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rPr>
              <a:t>Non-Government</a:t>
            </a:r>
            <a:r>
              <a:rPr kumimoji="0" lang="en-US" sz="2400" b="0" i="0" u="none" strike="noStrike" kern="1200" cap="none" spc="0" normalizeH="0" noProof="0" dirty="0">
                <a:ln>
                  <a:noFill/>
                </a:ln>
                <a:solidFill>
                  <a:prstClr val="black"/>
                </a:solidFill>
                <a:effectLst/>
                <a:uLnTx/>
                <a:uFillTx/>
              </a:rPr>
              <a:t> Actors</a:t>
            </a:r>
            <a:endParaRPr kumimoji="0" lang="en-US" sz="2400" b="0" i="0" u="none" strike="noStrike" kern="1200" cap="none" spc="0" normalizeH="0" baseline="0" noProof="0" dirty="0">
              <a:ln>
                <a:noFill/>
              </a:ln>
              <a:solidFill>
                <a:prstClr val="black"/>
              </a:solidFill>
              <a:effectLst/>
              <a:uLnTx/>
              <a:uFillTx/>
            </a:endParaRP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rPr>
              <a:t>Civil Society Organization</a:t>
            </a:r>
            <a:r>
              <a:rPr kumimoji="0" lang="en-US" sz="2000" b="0" i="0" u="none" strike="noStrike" kern="1200" cap="none" spc="0" normalizeH="0" noProof="0" dirty="0">
                <a:ln>
                  <a:noFill/>
                </a:ln>
                <a:solidFill>
                  <a:prstClr val="black"/>
                </a:solidFill>
                <a:effectLst/>
                <a:uLnTx/>
                <a:uFillTx/>
              </a:rPr>
              <a:t> (CSO), </a:t>
            </a: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noProof="0" dirty="0">
                <a:ln>
                  <a:noFill/>
                </a:ln>
                <a:solidFill>
                  <a:prstClr val="black"/>
                </a:solidFill>
                <a:effectLst/>
                <a:uLnTx/>
                <a:uFillTx/>
              </a:rPr>
              <a:t>CBO, </a:t>
            </a:r>
          </a:p>
          <a:p>
            <a:pPr lvl="1" indent="-342900">
              <a:lnSpc>
                <a:spcPct val="115000"/>
              </a:lnSpc>
              <a:spcBef>
                <a:spcPct val="0"/>
              </a:spcBef>
              <a:buFont typeface="Symbol" panose="05050102010706020507" pitchFamily="18" charset="2"/>
              <a:buChar char=""/>
              <a:defRPr/>
            </a:pPr>
            <a:r>
              <a:rPr lang="en-US" sz="2000" dirty="0">
                <a:solidFill>
                  <a:prstClr val="black"/>
                </a:solidFill>
              </a:rPr>
              <a:t>Representatives of </a:t>
            </a:r>
            <a:r>
              <a:rPr lang="en-US" sz="2000" dirty="0" err="1">
                <a:solidFill>
                  <a:prstClr val="black"/>
                </a:solidFill>
              </a:rPr>
              <a:t>Labour</a:t>
            </a:r>
            <a:r>
              <a:rPr lang="en-US" sz="2000" dirty="0">
                <a:solidFill>
                  <a:prstClr val="black"/>
                </a:solidFill>
              </a:rPr>
              <a:t> </a:t>
            </a:r>
            <a:r>
              <a:rPr lang="en-US" sz="2000" dirty="0" err="1">
                <a:solidFill>
                  <a:prstClr val="black"/>
                </a:solidFill>
              </a:rPr>
              <a:t>Organisations</a:t>
            </a:r>
            <a:endParaRPr kumimoji="0" lang="en-US" sz="2000" b="0" i="0" u="none" strike="noStrike" kern="1200" cap="none" spc="0" normalizeH="0" noProof="0" dirty="0">
              <a:ln>
                <a:noFill/>
              </a:ln>
              <a:solidFill>
                <a:prstClr val="black"/>
              </a:solidFill>
              <a:effectLst/>
              <a:uLnTx/>
              <a:uFillTx/>
            </a:endParaRP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noProof="0" dirty="0">
                <a:ln>
                  <a:noFill/>
                </a:ln>
                <a:solidFill>
                  <a:prstClr val="black"/>
                </a:solidFill>
                <a:effectLst/>
                <a:uLnTx/>
                <a:uFillTx/>
              </a:rPr>
              <a:t>Religious Groups, </a:t>
            </a: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noProof="0" dirty="0">
                <a:ln>
                  <a:noFill/>
                </a:ln>
                <a:solidFill>
                  <a:prstClr val="black"/>
                </a:solidFill>
                <a:effectLst/>
                <a:uLnTx/>
                <a:uFillTx/>
              </a:rPr>
              <a:t>Development Associations, </a:t>
            </a: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noProof="0" dirty="0">
                <a:ln>
                  <a:noFill/>
                </a:ln>
                <a:solidFill>
                  <a:prstClr val="black"/>
                </a:solidFill>
                <a:effectLst/>
                <a:uLnTx/>
                <a:uFillTx/>
              </a:rPr>
              <a:t>Representatives of </a:t>
            </a:r>
            <a:r>
              <a:rPr kumimoji="0" lang="en-US" sz="2000" b="0" i="0" u="none" strike="noStrike" kern="1200" cap="none" spc="0" normalizeH="0" noProof="0" dirty="0" err="1">
                <a:ln>
                  <a:noFill/>
                </a:ln>
                <a:solidFill>
                  <a:prstClr val="black"/>
                </a:solidFill>
                <a:effectLst/>
                <a:uLnTx/>
                <a:uFillTx/>
              </a:rPr>
              <a:t>Organised</a:t>
            </a:r>
            <a:r>
              <a:rPr kumimoji="0" lang="en-US" sz="2000" b="0" i="0" u="none" strike="noStrike" kern="1200" cap="none" spc="0" normalizeH="0" noProof="0" dirty="0">
                <a:ln>
                  <a:noFill/>
                </a:ln>
                <a:solidFill>
                  <a:prstClr val="black"/>
                </a:solidFill>
                <a:effectLst/>
                <a:uLnTx/>
                <a:uFillTx/>
              </a:rPr>
              <a:t> Private Sector </a:t>
            </a:r>
          </a:p>
          <a:p>
            <a:pPr lvl="1" indent="-342900">
              <a:lnSpc>
                <a:spcPct val="115000"/>
              </a:lnSpc>
              <a:spcBef>
                <a:spcPct val="0"/>
              </a:spcBef>
              <a:buFont typeface="Symbol" panose="05050102010706020507" pitchFamily="18" charset="2"/>
              <a:buChar char=""/>
              <a:defRPr/>
            </a:pPr>
            <a:r>
              <a:rPr lang="en-US" sz="2000" dirty="0">
                <a:solidFill>
                  <a:prstClr val="black"/>
                </a:solidFill>
              </a:rPr>
              <a:t>Development Partners</a:t>
            </a:r>
          </a:p>
          <a:p>
            <a:pPr lvl="1" indent="-342900">
              <a:lnSpc>
                <a:spcPct val="115000"/>
              </a:lnSpc>
              <a:spcBef>
                <a:spcPct val="0"/>
              </a:spcBef>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rPr>
              <a:t>Representatives of other Political Parties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rPr>
              <a:t>Extensive capacity</a:t>
            </a:r>
            <a:r>
              <a:rPr kumimoji="0" lang="en-US" sz="2400" b="0" i="0" u="none" strike="noStrike" kern="1200" cap="none" spc="0" normalizeH="0" noProof="0" dirty="0">
                <a:ln>
                  <a:noFill/>
                </a:ln>
                <a:solidFill>
                  <a:prstClr val="black"/>
                </a:solidFill>
                <a:effectLst/>
                <a:uLnTx/>
                <a:uFillTx/>
              </a:rPr>
              <a:t> building for all team members</a:t>
            </a:r>
          </a:p>
          <a:p>
            <a:pPr>
              <a:lnSpc>
                <a:spcPct val="115000"/>
              </a:lnSpc>
              <a:spcBef>
                <a:spcPct val="0"/>
              </a:spcBef>
              <a:buFont typeface="Symbol" panose="05050102010706020507" pitchFamily="18" charset="2"/>
              <a:buChar char=""/>
              <a:defRPr/>
            </a:pPr>
            <a:r>
              <a:rPr lang="en-US" sz="2400" dirty="0">
                <a:solidFill>
                  <a:srgbClr val="202124"/>
                </a:solidFill>
                <a:latin typeface="Calibri"/>
                <a:ea typeface="Calibri" panose="020F0502020204030204" pitchFamily="34" charset="0"/>
              </a:rPr>
              <a:t>Legislation Vs. Non-Legislation of Plans </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800" b="0" i="0" u="none" strike="noStrike" kern="1200" cap="none" spc="0" normalizeH="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lang="en-US" sz="2800" dirty="0">
              <a:solidFill>
                <a:prstClr val="black"/>
              </a:solidFill>
              <a:latin typeface="Century Gothic" panose="020B0502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800" b="0" i="0" u="none" strike="noStrike" kern="1200" cap="none" spc="0" normalizeH="0" noProof="0" dirty="0">
              <a:ln>
                <a:noFill/>
              </a:ln>
              <a:solidFill>
                <a:prstClr val="black"/>
              </a:solidFill>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4717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143000" y="365126"/>
            <a:ext cx="9906000" cy="701675"/>
          </a:xfrm>
        </p:spPr>
        <p:txBody>
          <a:bodyPr/>
          <a:lstStyle/>
          <a:p>
            <a:r>
              <a:rPr lang="en-GB" sz="3200" b="1" dirty="0"/>
              <a:t>Qualities of A Good Planner</a:t>
            </a:r>
            <a:endParaRPr lang="en-US" sz="3200" b="1" dirty="0"/>
          </a:p>
        </p:txBody>
      </p:sp>
      <p:sp>
        <p:nvSpPr>
          <p:cNvPr id="16387" name="Rectangle 2"/>
          <p:cNvSpPr>
            <a:spLocks noChangeArrowheads="1"/>
          </p:cNvSpPr>
          <p:nvPr/>
        </p:nvSpPr>
        <p:spPr bwMode="auto">
          <a:xfrm>
            <a:off x="609600" y="1094510"/>
            <a:ext cx="1097280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Good Planner must possess: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Quantitative and analytical skills</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Systems aptitude (ability to interact well with analytical software)</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Technical knowledge</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Global Perspectives</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Clear communication skills</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Ownership of every sectoral activities under his/her control</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7384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43000" y="365126"/>
            <a:ext cx="9906000" cy="701675"/>
          </a:xfrm>
        </p:spPr>
        <p:txBody>
          <a:bodyPr/>
          <a:lstStyle/>
          <a:p>
            <a:r>
              <a:rPr lang="en-GB" sz="3200" b="1" dirty="0"/>
              <a:t>Qualities of A Good Planner</a:t>
            </a:r>
            <a:endParaRPr lang="en-US" sz="3200" b="1" dirty="0"/>
          </a:p>
        </p:txBody>
      </p:sp>
      <p:sp>
        <p:nvSpPr>
          <p:cNvPr id="17411" name="Rectangle 2"/>
          <p:cNvSpPr>
            <a:spLocks noChangeArrowheads="1"/>
          </p:cNvSpPr>
          <p:nvPr/>
        </p:nvSpPr>
        <p:spPr bwMode="auto">
          <a:xfrm>
            <a:off x="762000" y="1066801"/>
            <a:ext cx="10058400" cy="370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Focus and keep track of activities</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Prioritization ability</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Sound judgment on issues</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Ability to follow-through each activity</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Proactive mindset/sense of urgency</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Positive attitude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Skills to be a Team Player</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5801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752600" y="0"/>
            <a:ext cx="9296400" cy="701675"/>
          </a:xfrm>
        </p:spPr>
        <p:txBody>
          <a:bodyPr/>
          <a:lstStyle/>
          <a:p>
            <a:r>
              <a:rPr lang="en-GB" sz="4500" b="1" dirty="0"/>
              <a:t>The Importance of Strategic Planning</a:t>
            </a:r>
            <a:endParaRPr lang="en-US" sz="4500" b="1" dirty="0"/>
          </a:p>
        </p:txBody>
      </p:sp>
      <p:sp>
        <p:nvSpPr>
          <p:cNvPr id="12291" name="Rectangle 2"/>
          <p:cNvSpPr>
            <a:spLocks noChangeArrowheads="1"/>
          </p:cNvSpPr>
          <p:nvPr/>
        </p:nvSpPr>
        <p:spPr bwMode="auto">
          <a:xfrm>
            <a:off x="800100" y="990600"/>
            <a:ext cx="11201400" cy="461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Planning provides a sense of Direction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Planning involves predetermined action plan that states in advance what and how a task will be achieved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Planning reduces Uncertainty</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Planning not only sets objectives but also anticipates any future changes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Planning reduces Wastefulness</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The detailed plans keep in mind the needs of all the MDAs. This ensures that all the sectors are on the same page about the plan and that all their activities are coordinated.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5570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143000" y="365126"/>
            <a:ext cx="9906000" cy="701675"/>
          </a:xfrm>
        </p:spPr>
        <p:txBody>
          <a:bodyPr/>
          <a:lstStyle/>
          <a:p>
            <a:r>
              <a:rPr lang="en-GB" sz="3200" b="1" dirty="0"/>
              <a:t>The Importance of Strategic Planning</a:t>
            </a:r>
            <a:endParaRPr lang="en-US" sz="3200" b="1" dirty="0"/>
          </a:p>
        </p:txBody>
      </p:sp>
      <p:sp>
        <p:nvSpPr>
          <p:cNvPr id="13315" name="Rectangle 2"/>
          <p:cNvSpPr>
            <a:spLocks noChangeArrowheads="1"/>
          </p:cNvSpPr>
          <p:nvPr/>
        </p:nvSpPr>
        <p:spPr bwMode="auto">
          <a:xfrm>
            <a:off x="391886" y="1219200"/>
            <a:ext cx="11353800" cy="368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108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Planning invokes Innovation</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Planning encourages the leaders to broaden their horizons and forces them to think differently</a:t>
            </a:r>
          </a:p>
          <a:p>
            <a:pPr marL="342900" marR="0" lvl="0" indent="-342900" algn="l" defTabSz="914400" rtl="0" eaLnBrk="1" fontAlgn="auto" latinLnBrk="0" hangingPunct="1">
              <a:lnSpc>
                <a:spcPct val="108000"/>
              </a:lnSpc>
              <a:spcBef>
                <a:spcPct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8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Makes Decision-Making Easier</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planning involves setting goals, developing action plans and making predictions for future events. Decision is thus made with ease</a:t>
            </a:r>
          </a:p>
          <a:p>
            <a:pPr marL="342900" marR="0" lvl="0" indent="-342900" algn="l" defTabSz="914400" rtl="0" eaLnBrk="1" fontAlgn="auto" latinLnBrk="0" hangingPunct="1">
              <a:lnSpc>
                <a:spcPct val="108000"/>
              </a:lnSpc>
              <a:spcBef>
                <a:spcPct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8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Establishes Standards: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Once</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planning is done, the leaders/managers now have set goals and standards. This provides the standards against which actual performances could be measured</a:t>
            </a:r>
            <a:endParaRPr kumimoji="0" lang="en-US" sz="48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723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460863" y="1"/>
            <a:ext cx="9005455" cy="666206"/>
          </a:xfrm>
        </p:spPr>
        <p:txBody>
          <a:bodyPr/>
          <a:lstStyle/>
          <a:p>
            <a:r>
              <a:rPr lang="en-US" sz="3500" b="1" dirty="0">
                <a:latin typeface="Times New Roman" panose="02020603050405020304" pitchFamily="18" charset="0"/>
                <a:cs typeface="Times New Roman" panose="02020603050405020304" pitchFamily="18" charset="0"/>
              </a:rPr>
              <a:t>Challenges of Strategic Planning</a:t>
            </a: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p:cNvSpPr/>
          <p:nvPr/>
        </p:nvSpPr>
        <p:spPr>
          <a:xfrm>
            <a:off x="477190" y="556527"/>
            <a:ext cx="10972800" cy="643253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400" dirty="0">
                <a:solidFill>
                  <a:srgbClr val="202124"/>
                </a:solidFill>
                <a:latin typeface="Calibri"/>
                <a:ea typeface="Calibri" panose="020F0502020204030204" pitchFamily="34" charset="0"/>
              </a:rPr>
              <a:t> </a:t>
            </a:r>
            <a:r>
              <a:rPr lang="en-US" sz="2600" dirty="0">
                <a:solidFill>
                  <a:srgbClr val="202124"/>
                </a:solidFill>
                <a:latin typeface="+mj-lt"/>
                <a:ea typeface="Calibri" panose="020F0502020204030204" pitchFamily="34" charset="0"/>
              </a:rPr>
              <a:t>It is a complex process</a:t>
            </a: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2600" dirty="0">
              <a:solidFill>
                <a:srgbClr val="202124"/>
              </a:solidFill>
              <a:latin typeface="+mj-lt"/>
              <a:ea typeface="Calibri" panose="020F0502020204030204" pitchFamily="34" charset="0"/>
            </a:endParaRP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600" b="0" i="0" u="none" strike="noStrike" kern="1200" cap="none" spc="0" normalizeH="0" baseline="0" noProof="0" dirty="0">
                <a:ln>
                  <a:noFill/>
                </a:ln>
                <a:solidFill>
                  <a:srgbClr val="202124"/>
                </a:solidFill>
                <a:effectLst/>
                <a:uLnTx/>
                <a:uFillTx/>
                <a:latin typeface="+mj-lt"/>
                <a:ea typeface="Calibri" panose="020F0502020204030204" pitchFamily="34" charset="0"/>
              </a:rPr>
              <a:t> It</a:t>
            </a:r>
            <a:r>
              <a:rPr kumimoji="0" lang="en-US" sz="2600" b="0" i="0" u="none" strike="noStrike" kern="1200" cap="none" spc="0" normalizeH="0" noProof="0" dirty="0">
                <a:ln>
                  <a:noFill/>
                </a:ln>
                <a:solidFill>
                  <a:srgbClr val="202124"/>
                </a:solidFill>
                <a:effectLst/>
                <a:uLnTx/>
                <a:uFillTx/>
                <a:latin typeface="+mj-lt"/>
                <a:ea typeface="Calibri" panose="020F0502020204030204" pitchFamily="34" charset="0"/>
              </a:rPr>
              <a:t> is time consuming</a:t>
            </a: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2600" b="0" i="0" u="none" strike="noStrike" kern="1200" cap="none" spc="0" normalizeH="0" noProof="0" dirty="0">
              <a:ln>
                <a:noFill/>
              </a:ln>
              <a:solidFill>
                <a:srgbClr val="202124"/>
              </a:solidFill>
              <a:effectLst/>
              <a:uLnTx/>
              <a:uFillTx/>
              <a:latin typeface="+mj-lt"/>
              <a:ea typeface="Calibri" panose="020F0502020204030204" pitchFamily="34" charset="0"/>
            </a:endParaRP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2600" baseline="0" dirty="0">
                <a:solidFill>
                  <a:srgbClr val="202124"/>
                </a:solidFill>
                <a:latin typeface="+mj-lt"/>
                <a:ea typeface="Calibri" panose="020F0502020204030204" pitchFamily="34" charset="0"/>
              </a:rPr>
              <a:t> It</a:t>
            </a:r>
            <a:r>
              <a:rPr lang="en-US" sz="2600" dirty="0">
                <a:solidFill>
                  <a:srgbClr val="202124"/>
                </a:solidFill>
                <a:latin typeface="+mj-lt"/>
                <a:ea typeface="Calibri" panose="020F0502020204030204" pitchFamily="34" charset="0"/>
              </a:rPr>
              <a:t> is difficult to implement</a:t>
            </a: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en-US" sz="2600" dirty="0">
              <a:solidFill>
                <a:srgbClr val="202124"/>
              </a:solidFill>
              <a:latin typeface="+mj-lt"/>
              <a:ea typeface="Calibri" panose="020F0502020204030204" pitchFamily="34" charset="0"/>
            </a:endParaRP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600" b="0" i="0" u="none" strike="noStrike" kern="1200" cap="none" spc="0" normalizeH="0" baseline="0" noProof="0" dirty="0">
                <a:ln>
                  <a:noFill/>
                </a:ln>
                <a:solidFill>
                  <a:srgbClr val="202124"/>
                </a:solidFill>
                <a:effectLst/>
                <a:uLnTx/>
                <a:uFillTx/>
                <a:latin typeface="+mj-lt"/>
                <a:ea typeface="Calibri" panose="020F0502020204030204" pitchFamily="34" charset="0"/>
              </a:rPr>
              <a:t> It</a:t>
            </a:r>
            <a:r>
              <a:rPr kumimoji="0" lang="en-US" sz="2600" b="0" i="0" u="none" strike="noStrike" kern="1200" cap="none" spc="0" normalizeH="0" noProof="0" dirty="0">
                <a:ln>
                  <a:noFill/>
                </a:ln>
                <a:solidFill>
                  <a:srgbClr val="202124"/>
                </a:solidFill>
                <a:effectLst/>
                <a:uLnTx/>
                <a:uFillTx/>
                <a:latin typeface="+mj-lt"/>
                <a:ea typeface="Calibri" panose="020F0502020204030204" pitchFamily="34" charset="0"/>
              </a:rPr>
              <a:t> requires skillful Planning</a:t>
            </a: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2600" b="0" i="0" u="none" strike="noStrike" kern="1200" cap="none" spc="0" normalizeH="0" noProof="0" dirty="0">
              <a:ln>
                <a:noFill/>
              </a:ln>
              <a:solidFill>
                <a:srgbClr val="202124"/>
              </a:solidFill>
              <a:effectLst/>
              <a:uLnTx/>
              <a:uFillTx/>
              <a:latin typeface="+mj-lt"/>
              <a:ea typeface="Calibri" panose="020F0502020204030204" pitchFamily="34" charset="0"/>
            </a:endParaRPr>
          </a:p>
          <a:p>
            <a:pPr lvl="1" algn="just">
              <a:buFont typeface="Wingdings" panose="05000000000000000000" pitchFamily="2" charset="2"/>
              <a:buChar char="v"/>
              <a:defRPr/>
            </a:pPr>
            <a:r>
              <a:rPr lang="en-US" sz="2600" dirty="0">
                <a:latin typeface="+mj-lt"/>
              </a:rPr>
              <a:t>Planning cannot foresee everything, and thus, there may be obstacles to effective planning</a:t>
            </a:r>
          </a:p>
          <a:p>
            <a:pPr lvl="1" algn="just">
              <a:buFont typeface="Wingdings" panose="05000000000000000000" pitchFamily="2" charset="2"/>
              <a:buChar char="v"/>
              <a:defRPr/>
            </a:pPr>
            <a:endParaRPr lang="en-US" sz="2600" dirty="0">
              <a:latin typeface="+mj-lt"/>
            </a:endParaRPr>
          </a:p>
          <a:p>
            <a:pPr lvl="1" algn="just">
              <a:buFont typeface="Wingdings" panose="05000000000000000000" pitchFamily="2" charset="2"/>
              <a:buChar char="v"/>
              <a:defRPr/>
            </a:pPr>
            <a:r>
              <a:rPr lang="en-US" sz="2600" b="1" dirty="0">
                <a:latin typeface="+mj-lt"/>
              </a:rPr>
              <a:t>It</a:t>
            </a:r>
            <a:r>
              <a:rPr lang="en-US" sz="2600" dirty="0">
                <a:latin typeface="+mj-lt"/>
              </a:rPr>
              <a:t> may leads to rigidity. </a:t>
            </a:r>
          </a:p>
          <a:p>
            <a:pPr lvl="1" algn="just">
              <a:buFont typeface="Wingdings" panose="05000000000000000000" pitchFamily="2" charset="2"/>
              <a:buChar char="v"/>
              <a:defRPr/>
            </a:pPr>
            <a:endParaRPr lang="en-US" sz="2600" dirty="0">
              <a:latin typeface="+mj-lt"/>
            </a:endParaRPr>
          </a:p>
          <a:p>
            <a:pPr lvl="1" algn="just">
              <a:buFont typeface="Wingdings" panose="05000000000000000000" pitchFamily="2" charset="2"/>
              <a:buChar char="v"/>
              <a:defRPr/>
            </a:pPr>
            <a:r>
              <a:rPr lang="en-US" sz="2600" b="1" dirty="0">
                <a:latin typeface="+mj-lt"/>
              </a:rPr>
              <a:t>It</a:t>
            </a:r>
            <a:r>
              <a:rPr lang="en-US" sz="2600" dirty="0">
                <a:latin typeface="+mj-lt"/>
              </a:rPr>
              <a:t> may </a:t>
            </a:r>
            <a:r>
              <a:rPr lang="en-US" sz="2600" b="1" dirty="0">
                <a:latin typeface="+mj-lt"/>
              </a:rPr>
              <a:t>not</a:t>
            </a:r>
            <a:r>
              <a:rPr lang="en-US" sz="2600" dirty="0">
                <a:latin typeface="+mj-lt"/>
              </a:rPr>
              <a:t> work in a dynamic environment.</a:t>
            </a: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2400" b="0" i="0" u="none" strike="noStrike" kern="1200" cap="none" spc="0" normalizeH="0" baseline="0" noProof="0" dirty="0">
              <a:ln>
                <a:noFill/>
              </a:ln>
              <a:solidFill>
                <a:srgbClr val="202124"/>
              </a:solidFill>
              <a:effectLst/>
              <a:uLnTx/>
              <a:uFillTx/>
              <a:latin typeface="Calibri"/>
              <a:ea typeface="Calibri" panose="020F0502020204030204" pitchFamily="34" charset="0"/>
              <a:cs typeface="+mn-cs"/>
            </a:endParaRPr>
          </a:p>
          <a:p>
            <a:pPr marL="457200" marR="0" lvl="1"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2400" b="0" i="0" u="none" strike="noStrike" kern="1200" cap="none" spc="0" normalizeH="0" baseline="0" noProof="0" dirty="0">
              <a:ln>
                <a:noFill/>
              </a:ln>
              <a:solidFill>
                <a:srgbClr val="202124"/>
              </a:solidFill>
              <a:effectLst/>
              <a:uLnTx/>
              <a:uFillTx/>
              <a:latin typeface="Calibri"/>
              <a:ea typeface="Calibri" panose="020F0502020204030204" pitchFamily="34" charset="0"/>
              <a:cs typeface="+mn-cs"/>
            </a:endParaRPr>
          </a:p>
        </p:txBody>
      </p:sp>
    </p:spTree>
    <p:extLst>
      <p:ext uri="{BB962C8B-B14F-4D97-AF65-F5344CB8AC3E}">
        <p14:creationId xmlns:p14="http://schemas.microsoft.com/office/powerpoint/2010/main" val="414460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5943" y="152400"/>
            <a:ext cx="11808823" cy="5882640"/>
          </a:xfrm>
        </p:spPr>
        <p:txBody>
          <a:bodyPr/>
          <a:lstStyle/>
          <a:p>
            <a:r>
              <a:rPr lang="en-US" sz="4000" b="1" dirty="0"/>
              <a:t>CASE OF STATE OF OSUN</a:t>
            </a:r>
            <a:br>
              <a:rPr lang="en-US" sz="4000" b="1" dirty="0"/>
            </a:br>
            <a:r>
              <a:rPr lang="en-US" sz="4000" b="1" dirty="0"/>
              <a:t>STATE DEVELOPMENT PLAN (SDP)</a:t>
            </a: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301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5943" y="152400"/>
            <a:ext cx="11808823" cy="1050779"/>
          </a:xfrm>
        </p:spPr>
        <p:txBody>
          <a:bodyPr/>
          <a:lstStyle/>
          <a:p>
            <a:pPr algn="l"/>
            <a:r>
              <a:rPr lang="en-US" sz="3500" b="1" dirty="0"/>
              <a:t>CASE OF STATE OF OSUN STATE DEVELOPMENT PLAN (SDP)</a:t>
            </a: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2"/>
          <p:cNvSpPr>
            <a:spLocks noChangeArrowheads="1"/>
          </p:cNvSpPr>
          <p:nvPr/>
        </p:nvSpPr>
        <p:spPr bwMode="auto">
          <a:xfrm>
            <a:off x="486591" y="1203179"/>
            <a:ext cx="11201400" cy="60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3500" b="0" i="0" u="none" strike="noStrike" kern="1200" cap="none" spc="0" normalizeH="0" baseline="0" noProof="0" dirty="0">
                <a:ln>
                  <a:noFill/>
                </a:ln>
                <a:solidFill>
                  <a:prstClr val="black"/>
                </a:solidFill>
                <a:effectLst/>
                <a:uLnTx/>
                <a:uFillTx/>
              </a:rPr>
              <a:t>Envisioning workshop – </a:t>
            </a:r>
          </a:p>
          <a:p>
            <a:pPr lvl="1" indent="-342900">
              <a:lnSpc>
                <a:spcPct val="115000"/>
              </a:lnSpc>
              <a:spcBef>
                <a:spcPct val="0"/>
              </a:spcBef>
              <a:buFont typeface="Symbol" panose="05050102010706020507" pitchFamily="18" charset="2"/>
              <a:buChar char=""/>
              <a:defRPr/>
            </a:pPr>
            <a:r>
              <a:rPr kumimoji="0" lang="en-US" sz="3100" b="0" i="0" u="none" strike="noStrike" kern="1200" cap="none" spc="0" normalizeH="0" baseline="0" noProof="0" dirty="0">
                <a:ln>
                  <a:noFill/>
                </a:ln>
                <a:solidFill>
                  <a:prstClr val="black"/>
                </a:solidFill>
                <a:effectLst/>
                <a:uLnTx/>
                <a:uFillTx/>
              </a:rPr>
              <a:t>Political Leadership is key!</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MTSS Training workshop</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3500" b="0" i="0" u="none" strike="noStrike" kern="1200" cap="none" spc="0" normalizeH="0" baseline="0" noProof="0" dirty="0">
                <a:ln>
                  <a:noFill/>
                </a:ln>
                <a:solidFill>
                  <a:prstClr val="black"/>
                </a:solidFill>
                <a:effectLst/>
                <a:uLnTx/>
                <a:uFillTx/>
              </a:rPr>
              <a:t>MTEF Training workshop</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MTSS consolidation workshop</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3500" b="0" i="0" u="none" strike="noStrike" kern="1200" cap="none" spc="0" normalizeH="0" baseline="0" noProof="0" dirty="0">
                <a:ln>
                  <a:noFill/>
                </a:ln>
                <a:solidFill>
                  <a:prstClr val="black"/>
                </a:solidFill>
                <a:effectLst/>
                <a:uLnTx/>
                <a:uFillTx/>
              </a:rPr>
              <a:t>SDP and MTSS Validations Meetings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Comprehensive Media Plan </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lang="en-US" sz="3500" dirty="0">
              <a:solidFill>
                <a:prstClr val="black"/>
              </a:solidFill>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lang="en-US" sz="2800" dirty="0">
              <a:solidFill>
                <a:prstClr val="black"/>
              </a:solidFill>
              <a:latin typeface="Century Gothic" panose="020B0502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800" b="0" i="0" u="none" strike="noStrike" kern="1200" cap="none" spc="0" normalizeH="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9066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5943" y="152400"/>
            <a:ext cx="11808823" cy="1050779"/>
          </a:xfrm>
        </p:spPr>
        <p:txBody>
          <a:bodyPr/>
          <a:lstStyle/>
          <a:p>
            <a:pPr algn="l"/>
            <a:r>
              <a:rPr lang="en-US" sz="3500" b="1" dirty="0"/>
              <a:t>OUTCOMES OF PUBLIC FINANCIAL MANAGEMENT (PFM) REFORMS IN OSUN STATE</a:t>
            </a:r>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2"/>
          <p:cNvSpPr>
            <a:spLocks noChangeArrowheads="1"/>
          </p:cNvSpPr>
          <p:nvPr/>
        </p:nvSpPr>
        <p:spPr bwMode="auto">
          <a:xfrm>
            <a:off x="486591" y="1516691"/>
            <a:ext cx="11201400" cy="479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kumimoji="0" lang="en-US" sz="3500" b="0" i="0" u="none" strike="noStrike" kern="1200" cap="none" spc="0" normalizeH="0" baseline="0" noProof="0" dirty="0">
                <a:ln>
                  <a:noFill/>
                </a:ln>
                <a:solidFill>
                  <a:prstClr val="black"/>
                </a:solidFill>
                <a:effectLst/>
                <a:uLnTx/>
                <a:uFillTx/>
              </a:rPr>
              <a:t>It enhances budget </a:t>
            </a:r>
            <a:r>
              <a:rPr lang="en-US" sz="3500" dirty="0">
                <a:solidFill>
                  <a:prstClr val="black"/>
                </a:solidFill>
              </a:rPr>
              <a:t>r</a:t>
            </a:r>
            <a:r>
              <a:rPr kumimoji="0" lang="en-US" sz="3500" b="0" i="0" u="none" strike="noStrike" kern="1200" cap="none" spc="0" normalizeH="0" baseline="0" noProof="0" dirty="0" err="1">
                <a:ln>
                  <a:noFill/>
                </a:ln>
                <a:solidFill>
                  <a:prstClr val="black"/>
                </a:solidFill>
                <a:effectLst/>
                <a:uLnTx/>
                <a:uFillTx/>
              </a:rPr>
              <a:t>eliability</a:t>
            </a:r>
            <a:endParaRPr kumimoji="0" lang="en-US" sz="3500" b="0" i="0" u="none" strike="noStrike" kern="1200" cap="none" spc="0" normalizeH="0" baseline="0" noProof="0" dirty="0">
              <a:ln>
                <a:noFill/>
              </a:ln>
              <a:solidFill>
                <a:prstClr val="black"/>
              </a:solidFill>
              <a:effectLst/>
              <a:uLnTx/>
              <a:uFillTx/>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It reduces budget lobbying</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It guarantee effective monitoring and evaluation of development programs and projects</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It guarantee transparency and accountability</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r>
              <a:rPr lang="en-US" sz="3500" dirty="0">
                <a:solidFill>
                  <a:prstClr val="black"/>
                </a:solidFill>
              </a:rPr>
              <a:t>It ensures inclusiveness and participatory governance</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lang="en-US" sz="2800" dirty="0">
              <a:solidFill>
                <a:prstClr val="black"/>
              </a:solidFill>
              <a:latin typeface="Century Gothic" panose="020B0502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800" b="0" i="0" u="none" strike="noStrike" kern="1200" cap="none" spc="0" normalizeH="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47822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125583" y="64453"/>
            <a:ext cx="9906000" cy="701675"/>
          </a:xfrm>
        </p:spPr>
        <p:txBody>
          <a:bodyPr/>
          <a:lstStyle/>
          <a:p>
            <a:r>
              <a:rPr lang="en-GB" sz="4000" b="1" dirty="0"/>
              <a:t>Key Conclusions</a:t>
            </a:r>
            <a:endParaRPr lang="en-US" sz="4000" b="1" dirty="0"/>
          </a:p>
        </p:txBody>
      </p:sp>
      <p:sp>
        <p:nvSpPr>
          <p:cNvPr id="4" name="object 2">
            <a:extLst>
              <a:ext uri="{FF2B5EF4-FFF2-40B4-BE49-F238E27FC236}">
                <a16:creationId xmlns:a16="http://schemas.microsoft.com/office/drawing/2014/main" id="{43A4C5B6-01AB-4820-9909-8A8CA04DAC76}"/>
              </a:ext>
            </a:extLst>
          </p:cNvPr>
          <p:cNvSpPr>
            <a:spLocks noChangeArrowheads="1"/>
          </p:cNvSpPr>
          <p:nvPr/>
        </p:nvSpPr>
        <p:spPr bwMode="auto">
          <a:xfrm>
            <a:off x="-27214" y="6205330"/>
            <a:ext cx="12192000" cy="609600"/>
          </a:xfrm>
          <a:prstGeom prst="rect">
            <a:avLst/>
          </a:prstGeom>
          <a:blipFill dpi="0" rotWithShape="1">
            <a:blip r:embed="rId2" cstate="print"/>
            <a:srcRect/>
            <a:stretch>
              <a:fillRect/>
            </a:stretch>
          </a:blipFill>
          <a:ln w="9525">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p:cNvSpPr/>
          <p:nvPr/>
        </p:nvSpPr>
        <p:spPr>
          <a:xfrm>
            <a:off x="4887977" y="3244334"/>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2"/>
          <p:cNvSpPr/>
          <p:nvPr/>
        </p:nvSpPr>
        <p:spPr>
          <a:xfrm>
            <a:off x="8839200" y="1440347"/>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2"/>
          <p:cNvSpPr>
            <a:spLocks noChangeArrowheads="1"/>
          </p:cNvSpPr>
          <p:nvPr/>
        </p:nvSpPr>
        <p:spPr bwMode="auto">
          <a:xfrm>
            <a:off x="778329" y="961296"/>
            <a:ext cx="11201400" cy="566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15000"/>
              </a:lnSpc>
              <a:spcBef>
                <a:spcPct val="0"/>
              </a:spcBef>
              <a:spcAft>
                <a:spcPts val="0"/>
              </a:spcAft>
              <a:buClrTx/>
              <a:buSzTx/>
              <a:buNone/>
              <a:tabLst/>
              <a:defRPr/>
            </a:pPr>
            <a:r>
              <a:rPr kumimoji="0" lang="en-US" sz="3500" b="0" i="0" u="none" strike="noStrike" kern="1200" cap="none" spc="0" normalizeH="0" baseline="0" noProof="0" dirty="0">
                <a:ln>
                  <a:noFill/>
                </a:ln>
                <a:solidFill>
                  <a:prstClr val="black"/>
                </a:solidFill>
                <a:effectLst/>
                <a:uLnTx/>
                <a:uFillTx/>
              </a:rPr>
              <a:t>The journey</a:t>
            </a:r>
            <a:r>
              <a:rPr kumimoji="0" lang="en-US" sz="3500" b="0" i="0" u="none" strike="noStrike" kern="1200" cap="none" spc="0" normalizeH="0" noProof="0" dirty="0">
                <a:ln>
                  <a:noFill/>
                </a:ln>
                <a:solidFill>
                  <a:prstClr val="black"/>
                </a:solidFill>
                <a:effectLst/>
                <a:uLnTx/>
                <a:uFillTx/>
              </a:rPr>
              <a:t> of a successful strategic planning process requires the following;</a:t>
            </a:r>
          </a:p>
          <a:p>
            <a:pPr lvl="1" indent="-342900">
              <a:lnSpc>
                <a:spcPct val="115000"/>
              </a:lnSpc>
              <a:spcBef>
                <a:spcPct val="0"/>
              </a:spcBef>
              <a:buFont typeface="Symbol" panose="05050102010706020507" pitchFamily="18" charset="2"/>
              <a:buChar char=""/>
              <a:defRPr/>
            </a:pPr>
            <a:r>
              <a:rPr kumimoji="0" lang="en-US" sz="3100" b="0" i="0" u="none" strike="noStrike" kern="1200" cap="none" spc="0" normalizeH="0" baseline="0" noProof="0" dirty="0">
                <a:ln>
                  <a:noFill/>
                </a:ln>
                <a:solidFill>
                  <a:prstClr val="black"/>
                </a:solidFill>
                <a:effectLst/>
                <a:uLnTx/>
                <a:uFillTx/>
              </a:rPr>
              <a:t>Strong Political Will and Commitment</a:t>
            </a:r>
          </a:p>
          <a:p>
            <a:pPr lvl="1" indent="-342900">
              <a:lnSpc>
                <a:spcPct val="115000"/>
              </a:lnSpc>
              <a:spcBef>
                <a:spcPct val="0"/>
              </a:spcBef>
              <a:buFont typeface="Symbol" panose="05050102010706020507" pitchFamily="18" charset="2"/>
              <a:buChar char=""/>
              <a:defRPr/>
            </a:pPr>
            <a:r>
              <a:rPr lang="en-US" sz="3100" dirty="0">
                <a:solidFill>
                  <a:prstClr val="black"/>
                </a:solidFill>
              </a:rPr>
              <a:t>Very focused Leadership in the Ministry of Economic Planning and Budget for Coordination of Strategic Planning Process</a:t>
            </a:r>
          </a:p>
          <a:p>
            <a:pPr lvl="1" indent="-342900">
              <a:lnSpc>
                <a:spcPct val="115000"/>
              </a:lnSpc>
              <a:spcBef>
                <a:spcPct val="0"/>
              </a:spcBef>
              <a:buFont typeface="Symbol" panose="05050102010706020507" pitchFamily="18" charset="2"/>
              <a:buChar char=""/>
              <a:defRPr/>
            </a:pPr>
            <a:r>
              <a:rPr kumimoji="0" lang="en-US" sz="3100" b="0" i="0" u="none" strike="noStrike" kern="1200" cap="none" spc="0" normalizeH="0" baseline="0" noProof="0" dirty="0">
                <a:ln>
                  <a:noFill/>
                </a:ln>
                <a:solidFill>
                  <a:prstClr val="black"/>
                </a:solidFill>
                <a:effectLst/>
                <a:uLnTx/>
                <a:uFillTx/>
              </a:rPr>
              <a:t>Positive mental and attitudinal posture of planning teams</a:t>
            </a:r>
          </a:p>
          <a:p>
            <a:pPr lvl="1" indent="-342900">
              <a:lnSpc>
                <a:spcPct val="115000"/>
              </a:lnSpc>
              <a:spcBef>
                <a:spcPct val="0"/>
              </a:spcBef>
              <a:buFont typeface="Symbol" panose="05050102010706020507" pitchFamily="18" charset="2"/>
              <a:buChar char=""/>
              <a:defRPr/>
            </a:pPr>
            <a:r>
              <a:rPr lang="en-US" sz="3100" noProof="0" dirty="0">
                <a:solidFill>
                  <a:prstClr val="black"/>
                </a:solidFill>
              </a:rPr>
              <a:t>The process must be inclusive for sustainability</a:t>
            </a:r>
          </a:p>
          <a:p>
            <a:pPr lvl="1" indent="-342900">
              <a:lnSpc>
                <a:spcPct val="115000"/>
              </a:lnSpc>
              <a:spcBef>
                <a:spcPct val="0"/>
              </a:spcBef>
              <a:buFont typeface="Symbol" panose="05050102010706020507" pitchFamily="18" charset="2"/>
              <a:buChar char=""/>
              <a:defRPr/>
            </a:pPr>
            <a:r>
              <a:rPr lang="en-US" sz="3100" dirty="0">
                <a:solidFill>
                  <a:prstClr val="black"/>
                </a:solidFill>
              </a:rPr>
              <a:t>Communication must be continuous </a:t>
            </a:r>
            <a:r>
              <a:rPr lang="en-US" sz="3100">
                <a:solidFill>
                  <a:prstClr val="black"/>
                </a:solidFill>
              </a:rPr>
              <a:t>and ceaseless</a:t>
            </a:r>
            <a:endParaRPr lang="en-US" sz="3100" noProof="0" dirty="0">
              <a:solidFill>
                <a:prstClr val="black"/>
              </a:solidFill>
            </a:endParaRPr>
          </a:p>
          <a:p>
            <a:pPr lvl="1" indent="-342900">
              <a:lnSpc>
                <a:spcPct val="115000"/>
              </a:lnSpc>
              <a:spcBef>
                <a:spcPct val="0"/>
              </a:spcBef>
              <a:buFont typeface="Symbol" panose="05050102010706020507" pitchFamily="18" charset="2"/>
              <a:buChar char=""/>
              <a:defRPr/>
            </a:pPr>
            <a:r>
              <a:rPr lang="en-US" sz="3100" noProof="0" dirty="0">
                <a:solidFill>
                  <a:prstClr val="black"/>
                </a:solidFill>
              </a:rPr>
              <a:t>Adequate financial and other resources must be made available</a:t>
            </a:r>
          </a:p>
          <a:p>
            <a:pPr marL="342900" marR="0" lvl="0" indent="-342900" algn="l" defTabSz="914400" rtl="0" eaLnBrk="1" fontAlgn="auto" latinLnBrk="0" hangingPunct="1">
              <a:lnSpc>
                <a:spcPct val="115000"/>
              </a:lnSpc>
              <a:spcBef>
                <a:spcPct val="0"/>
              </a:spcBef>
              <a:spcAft>
                <a:spcPts val="0"/>
              </a:spcAft>
              <a:buClrTx/>
              <a:buSzTx/>
              <a:buFont typeface="Symbol" panose="05050102010706020507" pitchFamily="18" charset="2"/>
              <a:buChar char=""/>
              <a:tabLst/>
              <a:defRPr/>
            </a:pPr>
            <a:endParaRPr kumimoji="0" lang="en-US" sz="2800" b="0" i="0" u="none" strike="noStrike" kern="1200" cap="none" spc="0" normalizeH="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77213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3048000"/>
            <a:ext cx="10134600" cy="2971800"/>
          </a:xfrm>
          <a:noFill/>
        </p:spPr>
        <p:txBody>
          <a:bodyPr/>
          <a:lstStyle/>
          <a:p>
            <a:pPr marL="0" indent="0">
              <a:buNone/>
            </a:pPr>
            <a:r>
              <a:rPr lang="en-US" sz="2500" b="1" dirty="0" err="1">
                <a:solidFill>
                  <a:schemeClr val="bg1"/>
                </a:solidFill>
                <a:latin typeface="Times New Roman" panose="02020603050405020304" pitchFamily="18" charset="0"/>
                <a:cs typeface="Times New Roman" panose="02020603050405020304" pitchFamily="18" charset="0"/>
              </a:rPr>
              <a:t>Olalekan</a:t>
            </a:r>
            <a:r>
              <a:rPr lang="en-US" sz="2500" b="1" dirty="0">
                <a:solidFill>
                  <a:schemeClr val="bg1"/>
                </a:solidFill>
                <a:latin typeface="Times New Roman" panose="02020603050405020304" pitchFamily="18" charset="0"/>
                <a:cs typeface="Times New Roman" panose="02020603050405020304" pitchFamily="18" charset="0"/>
              </a:rPr>
              <a:t> </a:t>
            </a:r>
            <a:r>
              <a:rPr lang="en-US" sz="2500" b="1" dirty="0" err="1">
                <a:solidFill>
                  <a:schemeClr val="bg1"/>
                </a:solidFill>
                <a:latin typeface="Times New Roman" panose="02020603050405020304" pitchFamily="18" charset="0"/>
                <a:cs typeface="Times New Roman" panose="02020603050405020304" pitchFamily="18" charset="0"/>
              </a:rPr>
              <a:t>Yinusa</a:t>
            </a:r>
            <a:r>
              <a:rPr lang="en-US" sz="2500" b="1" dirty="0">
                <a:solidFill>
                  <a:schemeClr val="bg1"/>
                </a:solidFill>
                <a:latin typeface="Times New Roman" panose="02020603050405020304" pitchFamily="18" charset="0"/>
                <a:cs typeface="Times New Roman" panose="02020603050405020304" pitchFamily="18" charset="0"/>
              </a:rPr>
              <a:t>, PhD</a:t>
            </a:r>
          </a:p>
          <a:p>
            <a:pPr marL="0" indent="0">
              <a:buNone/>
            </a:pPr>
            <a:r>
              <a:rPr lang="en-US" sz="2500" b="1" dirty="0">
                <a:solidFill>
                  <a:schemeClr val="bg1"/>
                </a:solidFill>
                <a:latin typeface="Times New Roman" panose="02020603050405020304" pitchFamily="18" charset="0"/>
                <a:cs typeface="Times New Roman" panose="02020603050405020304" pitchFamily="18" charset="0"/>
              </a:rPr>
              <a:t>Professor of Economics &amp; The </a:t>
            </a:r>
            <a:r>
              <a:rPr lang="en-US" sz="2500" b="1" dirty="0" err="1">
                <a:solidFill>
                  <a:schemeClr val="bg1"/>
                </a:solidFill>
                <a:latin typeface="Times New Roman" panose="02020603050405020304" pitchFamily="18" charset="0"/>
                <a:cs typeface="Times New Roman" panose="02020603050405020304" pitchFamily="18" charset="0"/>
              </a:rPr>
              <a:t>Honourable</a:t>
            </a:r>
            <a:r>
              <a:rPr lang="en-US" sz="2500" b="1" dirty="0">
                <a:solidFill>
                  <a:schemeClr val="bg1"/>
                </a:solidFill>
                <a:latin typeface="Times New Roman" panose="02020603050405020304" pitchFamily="18" charset="0"/>
                <a:cs typeface="Times New Roman" panose="02020603050405020304" pitchFamily="18" charset="0"/>
              </a:rPr>
              <a:t> Commissioner, </a:t>
            </a:r>
          </a:p>
          <a:p>
            <a:pPr marL="0" indent="0">
              <a:buNone/>
            </a:pPr>
            <a:r>
              <a:rPr lang="en-US" sz="2500" b="1" dirty="0">
                <a:solidFill>
                  <a:schemeClr val="bg1"/>
                </a:solidFill>
                <a:latin typeface="Times New Roman" panose="02020603050405020304" pitchFamily="18" charset="0"/>
                <a:cs typeface="Times New Roman" panose="02020603050405020304" pitchFamily="18" charset="0"/>
              </a:rPr>
              <a:t>Ministry of Economic Planning &amp; Budget</a:t>
            </a:r>
          </a:p>
          <a:p>
            <a:pPr marL="0" indent="0">
              <a:buNone/>
            </a:pPr>
            <a:r>
              <a:rPr lang="en-US" sz="2500" b="1" dirty="0">
                <a:solidFill>
                  <a:schemeClr val="bg1"/>
                </a:solidFill>
                <a:latin typeface="Times New Roman" panose="02020603050405020304" pitchFamily="18" charset="0"/>
                <a:cs typeface="Times New Roman" panose="02020603050405020304" pitchFamily="18" charset="0"/>
              </a:rPr>
              <a:t>State of Osun</a:t>
            </a:r>
          </a:p>
          <a:p>
            <a:pPr marL="0" indent="0">
              <a:buNone/>
            </a:pPr>
            <a:r>
              <a:rPr lang="en-US" sz="2800" b="1" dirty="0">
                <a:solidFill>
                  <a:schemeClr val="bg1"/>
                </a:solidFill>
                <a:latin typeface="Times New Roman" panose="02020603050405020304" pitchFamily="18" charset="0"/>
                <a:cs typeface="Times New Roman" panose="02020603050405020304" pitchFamily="18" charset="0"/>
              </a:rPr>
              <a:t>Email: hc.planning@osun.gov.ng</a:t>
            </a:r>
          </a:p>
          <a:p>
            <a:pPr marL="0" indent="0">
              <a:buNone/>
            </a:pPr>
            <a:endParaRPr lang="en-US" sz="25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1"/>
          <p:cNvSpPr txBox="1">
            <a:spLocks/>
          </p:cNvSpPr>
          <p:nvPr/>
        </p:nvSpPr>
        <p:spPr bwMode="auto">
          <a:xfrm>
            <a:off x="1143000" y="1066800"/>
            <a:ext cx="101346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en-US" sz="72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THANK YOU</a:t>
            </a:r>
            <a:endParaRPr kumimoji="0" lang="en-US" sz="7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28190711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599</TotalTime>
  <Words>1166</Words>
  <Application>Microsoft Office PowerPoint</Application>
  <PresentationFormat>Widescreen</PresentationFormat>
  <Paragraphs>145</Paragraphs>
  <Slides>20</Slides>
  <Notes>1</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20</vt:i4>
      </vt:variant>
    </vt:vector>
  </HeadingPairs>
  <TitlesOfParts>
    <vt:vector size="35" baseType="lpstr">
      <vt:lpstr>MS PGothic</vt:lpstr>
      <vt:lpstr>Arial</vt:lpstr>
      <vt:lpstr>Calibri</vt:lpstr>
      <vt:lpstr>Calibri Light</vt:lpstr>
      <vt:lpstr>Century Gothic</vt:lpstr>
      <vt:lpstr>Symbol</vt:lpstr>
      <vt:lpstr>Times New Roman</vt:lpstr>
      <vt:lpstr>Tw Cen MT</vt:lpstr>
      <vt:lpstr>Wingdings</vt:lpstr>
      <vt:lpstr>1_Office Theme</vt:lpstr>
      <vt:lpstr>2_Office Theme</vt:lpstr>
      <vt:lpstr>3_Office Theme</vt:lpstr>
      <vt:lpstr>4_Office Theme</vt:lpstr>
      <vt:lpstr>6_Office Theme</vt:lpstr>
      <vt:lpstr>7_Office Theme</vt:lpstr>
      <vt:lpstr>PowerPoint Presentation</vt:lpstr>
      <vt:lpstr>Outline of Presentation</vt:lpstr>
      <vt:lpstr>The Concept of Planning &amp; Strategic Planning</vt:lpstr>
      <vt:lpstr>The Concept of Sustainable Development</vt:lpstr>
      <vt:lpstr>Sustainable Development Goals (SDGs)</vt:lpstr>
      <vt:lpstr>Types of Planning</vt:lpstr>
      <vt:lpstr>Sequence of Steps in Strategic Planning Process</vt:lpstr>
      <vt:lpstr>A Strategic Planning Model</vt:lpstr>
      <vt:lpstr>Difference Between the Strategic Planning &amp; other Planning</vt:lpstr>
      <vt:lpstr>Institutional Frameworks for Strategic Planning</vt:lpstr>
      <vt:lpstr>Qualities of A Good Planner</vt:lpstr>
      <vt:lpstr>Qualities of A Good Planner</vt:lpstr>
      <vt:lpstr>The Importance of Strategic Planning</vt:lpstr>
      <vt:lpstr>The Importance of Strategic Planning</vt:lpstr>
      <vt:lpstr>Challenges of Strategic Planning</vt:lpstr>
      <vt:lpstr>CASE OF STATE OF OSUN STATE DEVELOPMENT PLAN (SDP)</vt:lpstr>
      <vt:lpstr>CASE OF STATE OF OSUN STATE DEVELOPMENT PLAN (SDP)</vt:lpstr>
      <vt:lpstr>OUTCOMES OF PUBLIC FINANCIAL MANAGEMENT (PFM) REFORMS IN OSUN STATE</vt:lpstr>
      <vt:lpstr>Key 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Adebayo Adedokun</dc:creator>
  <cp:lastModifiedBy>ODIRS HALL</cp:lastModifiedBy>
  <cp:revision>68</cp:revision>
  <dcterms:created xsi:type="dcterms:W3CDTF">2021-05-16T17:56:45Z</dcterms:created>
  <dcterms:modified xsi:type="dcterms:W3CDTF">2021-05-20T10:59:09Z</dcterms:modified>
</cp:coreProperties>
</file>